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76" r:id="rId2"/>
    <p:sldId id="259" r:id="rId3"/>
    <p:sldId id="257" r:id="rId4"/>
    <p:sldId id="279" r:id="rId5"/>
    <p:sldId id="260" r:id="rId6"/>
    <p:sldId id="278" r:id="rId7"/>
    <p:sldId id="277" r:id="rId8"/>
    <p:sldId id="261" r:id="rId9"/>
    <p:sldId id="262" r:id="rId10"/>
    <p:sldId id="263" r:id="rId11"/>
    <p:sldId id="280" r:id="rId12"/>
    <p:sldId id="281" r:id="rId13"/>
    <p:sldId id="264" r:id="rId14"/>
    <p:sldId id="283" r:id="rId15"/>
    <p:sldId id="265" r:id="rId16"/>
    <p:sldId id="284" r:id="rId17"/>
    <p:sldId id="266" r:id="rId18"/>
    <p:sldId id="267" r:id="rId19"/>
    <p:sldId id="268" r:id="rId20"/>
    <p:sldId id="269" r:id="rId21"/>
    <p:sldId id="270" r:id="rId22"/>
    <p:sldId id="274" r:id="rId23"/>
    <p:sldId id="272" r:id="rId24"/>
    <p:sldId id="286" r:id="rId25"/>
    <p:sldId id="287" r:id="rId26"/>
    <p:sldId id="288" r:id="rId27"/>
    <p:sldId id="289" r:id="rId28"/>
    <p:sldId id="290" r:id="rId29"/>
    <p:sldId id="291"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30" d="100"/>
          <a:sy n="130" d="100"/>
        </p:scale>
        <p:origin x="57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926E64F-D7B5-4EE0-BDC1-299C1061A09B}" type="datetimeFigureOut">
              <a:rPr lang="ru-RU" smtClean="0"/>
              <a:pPr/>
              <a:t>20.08.2019</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D4BF340-6B7E-4D1B-907E-6E71589F11E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926E64F-D7B5-4EE0-BDC1-299C1061A09B}" type="datetimeFigureOut">
              <a:rPr lang="ru-RU" smtClean="0"/>
              <a:pPr/>
              <a:t>20.08.2019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4BF340-6B7E-4D1B-907E-6E71589F11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926E64F-D7B5-4EE0-BDC1-299C1061A09B}" type="datetimeFigureOut">
              <a:rPr lang="ru-RU" smtClean="0"/>
              <a:pPr/>
              <a:t>20.08.2019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4BF340-6B7E-4D1B-907E-6E71589F11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926E64F-D7B5-4EE0-BDC1-299C1061A09B}" type="datetimeFigureOut">
              <a:rPr lang="ru-RU" smtClean="0"/>
              <a:pPr/>
              <a:t>20.08.2019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4BF340-6B7E-4D1B-907E-6E71589F11E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926E64F-D7B5-4EE0-BDC1-299C1061A09B}" type="datetimeFigureOut">
              <a:rPr lang="ru-RU" smtClean="0"/>
              <a:pPr/>
              <a:t>20.08.2019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4BF340-6B7E-4D1B-907E-6E71589F11E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926E64F-D7B5-4EE0-BDC1-299C1061A09B}" type="datetimeFigureOut">
              <a:rPr lang="ru-RU" smtClean="0"/>
              <a:pPr/>
              <a:t>20.08.2019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4BF340-6B7E-4D1B-907E-6E71589F11E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926E64F-D7B5-4EE0-BDC1-299C1061A09B}" type="datetimeFigureOut">
              <a:rPr lang="ru-RU" smtClean="0"/>
              <a:pPr/>
              <a:t>20.08.2019</a:t>
            </a:fld>
            <a:endParaRPr lang="ru-RU"/>
          </a:p>
        </p:txBody>
      </p:sp>
      <p:sp>
        <p:nvSpPr>
          <p:cNvPr id="27" name="Номер слайда 26"/>
          <p:cNvSpPr>
            <a:spLocks noGrp="1"/>
          </p:cNvSpPr>
          <p:nvPr>
            <p:ph type="sldNum" sz="quarter" idx="11"/>
          </p:nvPr>
        </p:nvSpPr>
        <p:spPr/>
        <p:txBody>
          <a:bodyPr rtlCol="0"/>
          <a:lstStyle/>
          <a:p>
            <a:fld id="{4D4BF340-6B7E-4D1B-907E-6E71589F11E5}"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926E64F-D7B5-4EE0-BDC1-299C1061A09B}" type="datetimeFigureOut">
              <a:rPr lang="ru-RU" smtClean="0"/>
              <a:pPr/>
              <a:t>20.08.2019</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4D4BF340-6B7E-4D1B-907E-6E71589F11E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926E64F-D7B5-4EE0-BDC1-299C1061A09B}" type="datetimeFigureOut">
              <a:rPr lang="ru-RU" smtClean="0"/>
              <a:pPr/>
              <a:t>20.08.2019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4BF340-6B7E-4D1B-907E-6E71589F11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926E64F-D7B5-4EE0-BDC1-299C1061A09B}" type="datetimeFigureOut">
              <a:rPr lang="ru-RU" smtClean="0"/>
              <a:pPr/>
              <a:t>20.08.2019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4BF340-6B7E-4D1B-907E-6E71589F11E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926E64F-D7B5-4EE0-BDC1-299C1061A09B}" type="datetimeFigureOut">
              <a:rPr lang="ru-RU" smtClean="0"/>
              <a:pPr/>
              <a:t>20.08.2019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4BF340-6B7E-4D1B-907E-6E71589F11E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926E64F-D7B5-4EE0-BDC1-299C1061A09B}" type="datetimeFigureOut">
              <a:rPr lang="ru-RU" smtClean="0"/>
              <a:pPr/>
              <a:t>20.08.2019</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D4BF340-6B7E-4D1B-907E-6E71589F11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login.consultant.ru/link/?req=doc&amp;base=ROS&amp;n=181835&amp;rnd=F347D3DAC3E73837B87E391E8CD2AD1A&amp;dst=100018&amp;fld=134" TargetMode="External"/><Relationship Id="rId3" Type="http://schemas.openxmlformats.org/officeDocument/2006/relationships/hyperlink" Target="http://login.consultant.ru/link/?req=doc&amp;base=ROS&amp;n=50487&amp;rnd=F347D3DAC3E73837B87E391E8CD2AD1A&amp;dst=100026&amp;fld=134" TargetMode="External"/><Relationship Id="rId7" Type="http://schemas.openxmlformats.org/officeDocument/2006/relationships/hyperlink" Target="http://login.consultant.ru/link/?req=doc&amp;base=ROS&amp;n=181931&amp;rnd=F347D3DAC3E73837B87E391E8CD2AD1A&amp;dst=100014&amp;fld=134" TargetMode="External"/><Relationship Id="rId2" Type="http://schemas.openxmlformats.org/officeDocument/2006/relationships/hyperlink" Target="http://login.consultant.ru/link/?req=doc&amp;base=ROS&amp;n=292656&amp;rnd=F347D3DAC3E73837B87E391E8CD2AD1A&amp;dst=105211&amp;fld=134" TargetMode="External"/><Relationship Id="rId1" Type="http://schemas.openxmlformats.org/officeDocument/2006/relationships/slideLayout" Target="../slideLayouts/slideLayout2.xml"/><Relationship Id="rId6" Type="http://schemas.openxmlformats.org/officeDocument/2006/relationships/hyperlink" Target="http://login.consultant.ru/link/?req=doc&amp;base=ROS&amp;n=201258&amp;rnd=F347D3DAC3E73837B87E391E8CD2AD1A&amp;dst=100022&amp;fld=134" TargetMode="External"/><Relationship Id="rId5" Type="http://schemas.openxmlformats.org/officeDocument/2006/relationships/hyperlink" Target="http://login.consultant.ru/link/?req=doc&amp;base=ROS&amp;n=217858&amp;rnd=F347D3DAC3E73837B87E391E8CD2AD1A&amp;dst=100012&amp;fld=134" TargetMode="External"/><Relationship Id="rId4" Type="http://schemas.openxmlformats.org/officeDocument/2006/relationships/hyperlink" Target="http://login.consultant.ru/link/?req=doc&amp;base=ROS&amp;n=50487&amp;rnd=F347D3DAC3E73837B87E391E8CD2AD1A&amp;dst=100027&amp;fld=134" TargetMode="External"/><Relationship Id="rId9" Type="http://schemas.openxmlformats.org/officeDocument/2006/relationships/hyperlink" Target="http://login.consultant.ru/link/?req=doc&amp;base=ROS&amp;n=284470&amp;rnd=F347D3DAC3E73837B87E391E8CD2AD1A&amp;dst=101134&amp;fld=13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Договор на предоставление платных медицинских и дополнительных услуг:</a:t>
            </a:r>
            <a:endParaRPr lang="ru-RU" dirty="0"/>
          </a:p>
        </p:txBody>
      </p:sp>
      <p:sp>
        <p:nvSpPr>
          <p:cNvPr id="3" name="Содержимое 2"/>
          <p:cNvSpPr>
            <a:spLocks noGrp="1"/>
          </p:cNvSpPr>
          <p:nvPr>
            <p:ph idx="1"/>
          </p:nvPr>
        </p:nvSpPr>
        <p:spPr>
          <a:xfrm>
            <a:off x="500034" y="2643182"/>
            <a:ext cx="8186766" cy="3931354"/>
          </a:xfrm>
        </p:spPr>
        <p:txBody>
          <a:bodyPr>
            <a:normAutofit/>
          </a:bodyPr>
          <a:lstStyle/>
          <a:p>
            <a:pPr algn="ctr">
              <a:buNone/>
            </a:pPr>
            <a:r>
              <a:rPr lang="ru-RU" dirty="0" smtClean="0"/>
              <a:t>защищаем клинику, выполняем требования законодательства</a:t>
            </a:r>
          </a:p>
          <a:p>
            <a:pPr algn="ctr">
              <a:buNone/>
            </a:pPr>
            <a:endParaRPr lang="ru-RU" dirty="0" smtClean="0"/>
          </a:p>
          <a:p>
            <a:pPr algn="ctr">
              <a:buNone/>
            </a:pPr>
            <a:endParaRPr lang="ru-RU" dirty="0" smtClean="0"/>
          </a:p>
          <a:p>
            <a:pPr algn="ctr">
              <a:buNone/>
            </a:pPr>
            <a:endParaRPr lang="ru-RU" dirty="0" smtClean="0"/>
          </a:p>
          <a:p>
            <a:pPr algn="r">
              <a:buNone/>
            </a:pPr>
            <a:r>
              <a:rPr lang="ru-RU" sz="2000" dirty="0" smtClean="0"/>
              <a:t>КУЗНЕЦОВА</a:t>
            </a:r>
          </a:p>
          <a:p>
            <a:pPr algn="r">
              <a:buNone/>
            </a:pPr>
            <a:r>
              <a:rPr lang="ru-RU" sz="2000" dirty="0" smtClean="0"/>
              <a:t>Лидия Викторовна</a:t>
            </a:r>
          </a:p>
          <a:p>
            <a:pPr algn="ctr">
              <a:buNone/>
            </a:pPr>
            <a:r>
              <a:rPr lang="ru-RU" dirty="0" smtClean="0"/>
              <a:t>2019 г.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4" name="Содержимое 3"/>
          <p:cNvSpPr>
            <a:spLocks noGrp="1"/>
          </p:cNvSpPr>
          <p:nvPr>
            <p:ph idx="1"/>
          </p:nvPr>
        </p:nvSpPr>
        <p:spPr>
          <a:xfrm>
            <a:off x="457200" y="1071546"/>
            <a:ext cx="6257940" cy="5502990"/>
          </a:xfrm>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a:buNone/>
            </a:pPr>
            <a:r>
              <a:rPr lang="ru-RU" dirty="0" smtClean="0"/>
              <a:t>3. ПРАВА, ОБЯЗАННОСТИ И ОТВЕТСТВЕННОСТЬ СТОРОН</a:t>
            </a:r>
          </a:p>
          <a:p>
            <a:pPr>
              <a:buNone/>
            </a:pPr>
            <a:r>
              <a:rPr lang="ru-RU" dirty="0" smtClean="0"/>
              <a:t>3.1. Исполнитель обязан:</a:t>
            </a:r>
          </a:p>
          <a:p>
            <a:pPr>
              <a:buNone/>
            </a:pPr>
            <a:r>
              <a:rPr lang="ru-RU" dirty="0" smtClean="0"/>
              <a:t>- оказать Пациенту квалифицированную, качественную медицинскую помощь в соответствии с  настоящим Договором;</a:t>
            </a:r>
          </a:p>
          <a:p>
            <a:pPr>
              <a:buNone/>
            </a:pPr>
            <a:r>
              <a:rPr lang="ru-RU" dirty="0" smtClean="0"/>
              <a:t>- предоставить Пациенту/Представителю бесплатную, доступную, достоверную информацию о предоставляемой услуге, исследованиях, методах лечения;</a:t>
            </a:r>
          </a:p>
          <a:p>
            <a:pPr>
              <a:buNone/>
            </a:pPr>
            <a:r>
              <a:rPr lang="ru-RU" dirty="0" smtClean="0"/>
              <a:t>- при наличии обстоятельств, которые могут повлиять на качество и результаты оказываемой услуги, Исполнитель обязуется своевременно информировать об этом Пациента/Представителя/Заказчика.</a:t>
            </a:r>
          </a:p>
          <a:p>
            <a:pPr>
              <a:buNone/>
            </a:pPr>
            <a:r>
              <a:rPr lang="ru-RU" dirty="0" smtClean="0"/>
              <a:t>- предоставить заверенную копию медицинской документации Пациента лично Пациенту, либо его Представителю, либо лицам, указанным в «Информированном добровольном согласии на виды медицинских вмешательств, на которые граждане дают информированное добровольное согласие при выборе врача и медицинской организации» в соответствии с порядком и сроками, указанными в действующем законодательстве.  Оригиналы медицинской документации хранятся у Исполнителя. </a:t>
            </a:r>
          </a:p>
          <a:p>
            <a:pPr>
              <a:buNone/>
            </a:pPr>
            <a:r>
              <a:rPr lang="ru-RU" dirty="0" smtClean="0"/>
              <a:t>3.2. Исполнитель имеет право в случае возникновения необходимости оказания медицинских услуг по экстренным показаниям для устранения угрозы жизни Пациента при внезапных острых заболеваниях, состояниях, обострениях хронических заболеваний самостоятельно определять объем оказания медицинской помощи, в т.ч. не предусмотренной  настоящим Договором. Такие медицинские услуги оказываются без взимания платы в соответствии с ФЗ «Об основах охраны здоровья граждан в РФ». </a:t>
            </a:r>
          </a:p>
          <a:p>
            <a:pPr>
              <a:buNone/>
            </a:pPr>
            <a:r>
              <a:rPr lang="ru-RU" dirty="0" smtClean="0"/>
              <a:t>3.3. Исполнитель, проинформировав Пациента/Представителя  пациента,  имеет право сообщать сведения о выявленных социально-значимых и социально-опасных заболеваниях Пациента, а так же случаях острых заболеваний (состояний) у Пациентов до 3-х лет в органы государственного санитарно-эпидемиологического надзора, а так же в территориальные  лечебно-профилактические учреждения,  в случаях, требующих наблюдения и патронажа Пациента по эпидемическим и иным законным основаниям. Исполнитель обязан информировать  государственные и муниципальные и иные, указанные в  правовых актах органы, о выявленных случаях или подозрениях на случаи насильственных действий над Пациентом и нанесении ему вреда здоровью, в соответствии с действующим законодательством. </a:t>
            </a:r>
          </a:p>
          <a:p>
            <a:pPr>
              <a:buNone/>
            </a:pPr>
            <a:r>
              <a:rPr lang="ru-RU" dirty="0" smtClean="0"/>
              <a:t>3.4. В случае необходимости оказания Пациенту скорой медицинской помощи, выявления заболевания, требующего немедленной госпитализации, Исполнитель вызывает бригаду скорой медицинской помощи, проинформировав Пациента/Представителя в корректной и доступной  форме о необходимости данных мер. </a:t>
            </a:r>
          </a:p>
          <a:p>
            <a:endParaRPr lang="ru-RU" dirty="0"/>
          </a:p>
        </p:txBody>
      </p:sp>
      <p:sp>
        <p:nvSpPr>
          <p:cNvPr id="5" name="Выноска 1 4"/>
          <p:cNvSpPr/>
          <p:nvPr/>
        </p:nvSpPr>
        <p:spPr>
          <a:xfrm>
            <a:off x="6858016" y="3500438"/>
            <a:ext cx="2143140" cy="3071834"/>
          </a:xfrm>
          <a:prstGeom prst="borderCallout1">
            <a:avLst>
              <a:gd name="adj1" fmla="val 18750"/>
              <a:gd name="adj2" fmla="val -8333"/>
              <a:gd name="adj3" fmla="val 7734"/>
              <a:gd name="adj4" fmla="val -10628"/>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ПП 1006, п. 21. В случае если при предоставлении платных медицинских услуг потребуется предоставление дополнительных медицинских услуг по экстренным показаниям для устранения угрозы жизни потребителя при внезапных острых заболеваниях, состояниях, обострениях хронических заболеваний, такие медицинские услуги оказываются без взимания платы в соответствии с Федеральным законом "Об основах охраны здоровья граждан в Российской Федерации".</a:t>
            </a:r>
            <a:endParaRPr lang="ru-RU" sz="1000" dirty="0"/>
          </a:p>
        </p:txBody>
      </p:sp>
      <p:sp>
        <p:nvSpPr>
          <p:cNvPr id="6" name="Выноска 1 5"/>
          <p:cNvSpPr/>
          <p:nvPr/>
        </p:nvSpPr>
        <p:spPr>
          <a:xfrm>
            <a:off x="6858016" y="857232"/>
            <a:ext cx="2143140" cy="2428892"/>
          </a:xfrm>
          <a:prstGeom prst="borderCallout1">
            <a:avLst>
              <a:gd name="adj1" fmla="val 18750"/>
              <a:gd name="adj2" fmla="val -8333"/>
              <a:gd name="adj3" fmla="val 62181"/>
              <a:gd name="adj4" fmla="val -17277"/>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ПП 1006, п. 25. Исполнителем после исполнения договора выдаются потребителю (законному представителю потребителя) медицинские документы (копии медицинских документов, выписки из медицинских документов), отражающие состояние его здоровья после получения платных медицинских услуг.</a:t>
            </a:r>
            <a:endParaRPr lang="ru-RU" sz="1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57200" y="785794"/>
            <a:ext cx="8229600" cy="5788742"/>
          </a:xfrm>
          <a:prstGeom prst="borderCallout1">
            <a:avLst/>
          </a:prstGeom>
        </p:spPr>
        <p:style>
          <a:lnRef idx="1">
            <a:schemeClr val="accent1"/>
          </a:lnRef>
          <a:fillRef idx="2">
            <a:schemeClr val="accent1"/>
          </a:fillRef>
          <a:effectRef idx="1">
            <a:schemeClr val="accent1"/>
          </a:effectRef>
          <a:fontRef idx="minor">
            <a:schemeClr val="dk1"/>
          </a:fontRef>
        </p:style>
        <p:txBody>
          <a:bodyPr rtlCol="0" anchor="ctr">
            <a:normAutofit lnSpcReduction="10000"/>
          </a:bodyPr>
          <a:lstStyle/>
          <a:p>
            <a:pPr>
              <a:buNone/>
            </a:pPr>
            <a:r>
              <a:rPr lang="ru-RU" sz="900" dirty="0" smtClean="0"/>
              <a:t>120-ФЗ, ст. 2. Органы и учреждения системы профилактики безнадзорности и правонарушений несовершеннолетних в пределах своей компетенции обязаны обеспечивать соблюдение прав и законных интересов несовершеннолетних, осуществлять их защиту от всех форм дискриминации, физического или психического насилия, оскорбления, грубого обращения, сексуальной и иной эксплуатации, выявлять несовершеннолетних и семьи, находящиеся в социально опасном положении, а также незамедлительно информировать:</a:t>
            </a:r>
          </a:p>
          <a:p>
            <a:pPr>
              <a:buNone/>
            </a:pPr>
            <a:r>
              <a:rPr lang="ru-RU" sz="900" dirty="0" smtClean="0"/>
              <a:t>1) орган прокуратуры - о нарушении прав и свобод несовершеннолетних;</a:t>
            </a:r>
          </a:p>
          <a:p>
            <a:pPr>
              <a:buNone/>
            </a:pPr>
            <a:r>
              <a:rPr lang="ru-RU" sz="900" dirty="0" smtClean="0"/>
              <a:t>2) комиссию по делам несовершеннолетних и защите их прав - о выявленных случаях нарушения прав несовершеннолетних на образование, труд, отдых, жилище и других прав, а также о недостатках в деятельности органов и учреждений, препятствующих предупреждению безнадзорности и правонарушений несовершеннолетних;</a:t>
            </a:r>
          </a:p>
          <a:p>
            <a:pPr>
              <a:buNone/>
            </a:pPr>
            <a:r>
              <a:rPr lang="ru-RU" sz="900" dirty="0" smtClean="0"/>
              <a:t>(в ред. Федерального </a:t>
            </a:r>
            <a:r>
              <a:rPr lang="ru-RU" sz="900" u="sng" dirty="0" smtClean="0">
                <a:hlinkClick r:id="rId2"/>
              </a:rPr>
              <a:t>закона</a:t>
            </a:r>
            <a:r>
              <a:rPr lang="ru-RU" sz="900" dirty="0" smtClean="0"/>
              <a:t> от 22.08.2004 N 122-ФЗ)</a:t>
            </a:r>
          </a:p>
          <a:p>
            <a:pPr>
              <a:buNone/>
            </a:pPr>
            <a:r>
              <a:rPr lang="ru-RU" sz="900" dirty="0" smtClean="0"/>
              <a:t>3) орган опеки и попечительства - о выявлении несовершеннолетних, оставшихся без попечения родителей или иных законных представителей либо находящихся в обстановке, представляющей угрозу их жизни, здоровью или препятствующей их воспитанию;</a:t>
            </a:r>
          </a:p>
          <a:p>
            <a:pPr>
              <a:buNone/>
            </a:pPr>
            <a:r>
              <a:rPr lang="ru-RU" sz="900" dirty="0" smtClean="0"/>
              <a:t>(в ред. Федерального </a:t>
            </a:r>
            <a:r>
              <a:rPr lang="ru-RU" sz="900" u="sng" dirty="0" smtClean="0">
                <a:hlinkClick r:id="rId3"/>
              </a:rPr>
              <a:t>закона</a:t>
            </a:r>
            <a:r>
              <a:rPr lang="ru-RU" sz="900" dirty="0" smtClean="0"/>
              <a:t> от 01.12.2004 N 150-ФЗ)</a:t>
            </a:r>
          </a:p>
          <a:p>
            <a:pPr>
              <a:buNone/>
            </a:pPr>
            <a:r>
              <a:rPr lang="ru-RU" sz="900" dirty="0" smtClean="0"/>
              <a:t>4) орган управления социальной защитой населения - о выявлении несовершеннолетних, нуждающихся в помощи государства в связи с безнадзорностью или беспризорностью, а также о выявлении семей, находящихся в социально опасном положении;</a:t>
            </a:r>
          </a:p>
          <a:p>
            <a:pPr>
              <a:buNone/>
            </a:pPr>
            <a:r>
              <a:rPr lang="ru-RU" sz="900" dirty="0" smtClean="0"/>
              <a:t>5) орган внутренних дел - о выявлении родителей несовершеннолетних или иных их законных представителей и иных лиц, жестоко обращающихся с несовершеннолетними и (или) вовлекающих их в совершение преступления, других противоправных и (или) антиобщественных действий либо склоняющих их к суицидальным действиям или совершающих по отношению к ним другие противоправные деяния, а также о несовершеннолетних, совершивших правонарушение или антиобщественные действия;</a:t>
            </a:r>
          </a:p>
          <a:p>
            <a:pPr>
              <a:buNone/>
            </a:pPr>
            <a:r>
              <a:rPr lang="ru-RU" sz="900" dirty="0" smtClean="0"/>
              <a:t>(в ред. Федеральных законов от 01.12.2004 </a:t>
            </a:r>
            <a:r>
              <a:rPr lang="ru-RU" sz="900" u="sng" dirty="0" smtClean="0">
                <a:hlinkClick r:id="rId4"/>
              </a:rPr>
              <a:t>N 150-ФЗ</a:t>
            </a:r>
            <a:r>
              <a:rPr lang="ru-RU" sz="900" dirty="0" smtClean="0"/>
              <a:t>, от 07.06.2017 </a:t>
            </a:r>
            <a:r>
              <a:rPr lang="ru-RU" sz="900" u="sng" dirty="0" smtClean="0">
                <a:hlinkClick r:id="rId5"/>
              </a:rPr>
              <a:t>N 109-ФЗ</a:t>
            </a:r>
            <a:r>
              <a:rPr lang="ru-RU" sz="900" dirty="0" smtClean="0"/>
              <a:t>)</a:t>
            </a:r>
          </a:p>
          <a:p>
            <a:pPr>
              <a:buNone/>
            </a:pPr>
            <a:r>
              <a:rPr lang="ru-RU" sz="900" dirty="0" smtClean="0"/>
              <a:t>5.1) уголовно-исполнительные инспекции - о выявлении состоящих на учете в уголовно-исполнительных инспекциях несовершеннолетних осужденных, нуждающихся в оказании социальной и психологической помощи, помощи в социальной адаптации, трудоустройстве, о выявленных случаях совершения ими правонарушения или антиобщественных действий, нарушения ими установленных судом запретов и (или) ограничений, уклонения несовершеннолетних осужденных, признанных больными наркоманией, которым предоставлена отсрочка отбывания наказания, от прохождения курса лечения от наркомании, а также медицинской реабилитации либо социальной реабилитации или уклонения несовершеннолетних осужденных от исполнения возложенных на них судом обязанностей;</a:t>
            </a:r>
          </a:p>
          <a:p>
            <a:pPr>
              <a:buNone/>
            </a:pPr>
            <a:r>
              <a:rPr lang="ru-RU" sz="900" dirty="0" smtClean="0"/>
              <a:t>(</a:t>
            </a:r>
            <a:r>
              <a:rPr lang="ru-RU" sz="900" dirty="0" err="1" smtClean="0"/>
              <a:t>пп</a:t>
            </a:r>
            <a:r>
              <a:rPr lang="ru-RU" sz="900" dirty="0" smtClean="0"/>
              <a:t>. 5.1 введен Федеральным </a:t>
            </a:r>
            <a:r>
              <a:rPr lang="ru-RU" sz="900" u="sng" dirty="0" smtClean="0">
                <a:hlinkClick r:id="rId6"/>
              </a:rPr>
              <a:t>законом</a:t>
            </a:r>
            <a:r>
              <a:rPr lang="ru-RU" sz="900" dirty="0" smtClean="0"/>
              <a:t> от 28.12.2013 N 435-ФЗ)</a:t>
            </a:r>
          </a:p>
          <a:p>
            <a:pPr>
              <a:buNone/>
            </a:pPr>
            <a:r>
              <a:rPr lang="ru-RU" sz="900" dirty="0" smtClean="0"/>
              <a:t>6) орган управления здравоохранением - о выявлении несовершеннолетних, нуждающихся в обследовании, наблюдении или лечении в связи с употреблением алкогольной и спиртосодержащей продукции, наркотических средств, психотропных или одурманивающих веществ;</a:t>
            </a:r>
          </a:p>
          <a:p>
            <a:pPr>
              <a:buNone/>
            </a:pPr>
            <a:r>
              <a:rPr lang="ru-RU" sz="900" dirty="0" smtClean="0"/>
              <a:t>(в ред. Федеральных законов от 22.04.2005 </a:t>
            </a:r>
            <a:r>
              <a:rPr lang="ru-RU" sz="900" u="sng" dirty="0" smtClean="0">
                <a:hlinkClick r:id="rId7"/>
              </a:rPr>
              <a:t>N 39-ФЗ</a:t>
            </a:r>
            <a:r>
              <a:rPr lang="ru-RU" sz="900" dirty="0" smtClean="0"/>
              <a:t>, от 29.06.2015 </a:t>
            </a:r>
            <a:r>
              <a:rPr lang="ru-RU" sz="900" u="sng" dirty="0" smtClean="0">
                <a:hlinkClick r:id="rId8"/>
              </a:rPr>
              <a:t>N 179-ФЗ</a:t>
            </a:r>
            <a:r>
              <a:rPr lang="ru-RU" sz="900" dirty="0" smtClean="0"/>
              <a:t>)</a:t>
            </a:r>
          </a:p>
          <a:p>
            <a:pPr>
              <a:buNone/>
            </a:pPr>
            <a:r>
              <a:rPr lang="ru-RU" sz="900" dirty="0" smtClean="0"/>
              <a:t>7) орган, осуществляющий управление в сфере образования - о выявлении несовершеннолетних, нуждающихся в помощи государства в связи с самовольным уходом из организаций для детей-сирот и детей, оставшихся без попечения родителей, образовательных организаций или иных организаций, осуществляющих обучение, либо в связи с прекращением по неуважительным причинам занятий в образовательных организациях;</a:t>
            </a:r>
          </a:p>
          <a:p>
            <a:pPr>
              <a:buNone/>
            </a:pPr>
            <a:r>
              <a:rPr lang="ru-RU" sz="900" dirty="0" smtClean="0"/>
              <a:t>(в ред. Федерального </a:t>
            </a:r>
            <a:r>
              <a:rPr lang="ru-RU" sz="900" u="sng" dirty="0" smtClean="0">
                <a:hlinkClick r:id="rId9"/>
              </a:rPr>
              <a:t>закона</a:t>
            </a:r>
            <a:r>
              <a:rPr lang="ru-RU" sz="900" dirty="0" smtClean="0"/>
              <a:t> от 02.07.2013 N 185-ФЗ)</a:t>
            </a:r>
          </a:p>
          <a:p>
            <a:pPr>
              <a:buNone/>
            </a:pPr>
            <a:r>
              <a:rPr lang="ru-RU" sz="900" dirty="0" smtClean="0"/>
              <a:t>8) орган по делам молодежи - о выявлении несовершеннолетних, находящихся в социально опасном положении и нуждающихся в этой связи в оказании помощи в организации отдыха, досуга, занятости.</a:t>
            </a:r>
          </a:p>
          <a:p>
            <a:pPr>
              <a:buNone/>
            </a:pPr>
            <a:r>
              <a:rPr lang="ru-RU" sz="900" dirty="0" smtClean="0"/>
              <a:t>3. Информация, указанная в </a:t>
            </a:r>
            <a:r>
              <a:rPr lang="ru-RU" sz="900" u="sng" dirty="0" smtClean="0">
                <a:hlinkClick r:id="" action="ppaction://hlinkfile"/>
              </a:rPr>
              <a:t>пункте 2</a:t>
            </a:r>
            <a:r>
              <a:rPr lang="ru-RU" sz="900" dirty="0" smtClean="0"/>
              <a:t> настоящей статьи, подлежит хранению и использованию в порядке, обеспечивающем ее конфиденциальность.</a:t>
            </a:r>
            <a:endParaRPr lang="ru-RU" sz="9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57200" y="928670"/>
            <a:ext cx="8229600" cy="5645866"/>
          </a:xfrm>
          <a:prstGeom prst="borderCallout1">
            <a:avLst/>
          </a:prstGeom>
        </p:spPr>
        <p:style>
          <a:lnRef idx="1">
            <a:schemeClr val="accent1"/>
          </a:lnRef>
          <a:fillRef idx="2">
            <a:schemeClr val="accent1"/>
          </a:fillRef>
          <a:effectRef idx="1">
            <a:schemeClr val="accent1"/>
          </a:effectRef>
          <a:fontRef idx="minor">
            <a:schemeClr val="dk1"/>
          </a:fontRef>
        </p:style>
        <p:txBody>
          <a:bodyPr rtlCol="0" anchor="ctr"/>
          <a:lstStyle/>
          <a:p>
            <a:pPr>
              <a:buNone/>
            </a:pPr>
            <a:r>
              <a:rPr lang="ru-RU" sz="1000" dirty="0" smtClean="0"/>
              <a:t>П 565н, п. 2. Медицинские организации передают сведения в территориальные органы Министерства внутренних дел Российской Федерации (далее - территориальные органы МВД России) по месту нахождения медицинской организации о поступлении (обращении) пациентов в случаях наличия у них следующих признаков причинения вреда здоровью в результате совершения противоправных действий:</a:t>
            </a:r>
          </a:p>
          <a:p>
            <a:pPr>
              <a:buNone/>
            </a:pPr>
            <a:r>
              <a:rPr lang="ru-RU" sz="1000" dirty="0" smtClean="0"/>
              <a:t>1) огнестрельные ранения, в том числе полученные при неосторожном обращении с оружием и боеприпасами;</a:t>
            </a:r>
          </a:p>
          <a:p>
            <a:pPr>
              <a:buNone/>
            </a:pPr>
            <a:r>
              <a:rPr lang="ru-RU" sz="1000" dirty="0" smtClean="0"/>
              <a:t>2) ранения и травмы, полученные при взрывах и иных происшествиях, разрешение заявлений и сообщений о которых отнесено к компетенции органов внутренних дел;</a:t>
            </a:r>
          </a:p>
          <a:p>
            <a:pPr>
              <a:buNone/>
            </a:pPr>
            <a:r>
              <a:rPr lang="ru-RU" sz="1000" dirty="0" smtClean="0"/>
              <a:t>3) колотые, резаные, колото-резаные, рваные раны;</a:t>
            </a:r>
          </a:p>
          <a:p>
            <a:pPr>
              <a:buNone/>
            </a:pPr>
            <a:r>
              <a:rPr lang="ru-RU" sz="1000" dirty="0" smtClean="0"/>
              <a:t>4) переломы костей, гематомы, ушибы мягких тканей;</a:t>
            </a:r>
          </a:p>
          <a:p>
            <a:pPr>
              <a:buNone/>
            </a:pPr>
            <a:r>
              <a:rPr lang="ru-RU" sz="1000" dirty="0" smtClean="0"/>
              <a:t>5) гематомы внутренних органов;</a:t>
            </a:r>
          </a:p>
          <a:p>
            <a:pPr>
              <a:buNone/>
            </a:pPr>
            <a:r>
              <a:rPr lang="ru-RU" sz="1000" dirty="0" smtClean="0"/>
              <a:t>6) ушибы, сотрясения головного мозга;</a:t>
            </a:r>
          </a:p>
          <a:p>
            <a:pPr>
              <a:buNone/>
            </a:pPr>
            <a:r>
              <a:rPr lang="ru-RU" sz="1000" dirty="0" smtClean="0"/>
              <a:t>7) повреждения, связанные с воздействием высоких или низких температур, высокого или низкого барометрического давления;</a:t>
            </a:r>
          </a:p>
          <a:p>
            <a:pPr>
              <a:buNone/>
            </a:pPr>
            <a:r>
              <a:rPr lang="ru-RU" sz="1000" dirty="0" smtClean="0"/>
              <a:t>8) механическая асфиксия;</a:t>
            </a:r>
          </a:p>
          <a:p>
            <a:pPr>
              <a:buNone/>
            </a:pPr>
            <a:r>
              <a:rPr lang="ru-RU" sz="1000" dirty="0" smtClean="0"/>
              <a:t>9) поражения электрическим током;</a:t>
            </a:r>
          </a:p>
          <a:p>
            <a:pPr>
              <a:buNone/>
            </a:pPr>
            <a:r>
              <a:rPr lang="ru-RU" sz="1000" dirty="0" smtClean="0"/>
              <a:t>10) состояния, вызванные воздействием токсичных, ядовитых и психотропных веществ;</a:t>
            </a:r>
          </a:p>
          <a:p>
            <a:pPr>
              <a:buNone/>
            </a:pPr>
            <a:r>
              <a:rPr lang="ru-RU" sz="1000" dirty="0" smtClean="0"/>
              <a:t>11) признаки проведения вмешательства с целью искусственного прерывания беременности (аборта) вне медицинской организации, имеющей соответствующую лицензию;</a:t>
            </a:r>
          </a:p>
          <a:p>
            <a:pPr>
              <a:buNone/>
            </a:pPr>
            <a:r>
              <a:rPr lang="ru-RU" sz="1000" dirty="0" smtClean="0"/>
              <a:t>12) признаки изнасилования и (или) иных насильственных действий сексуального характера;</a:t>
            </a:r>
          </a:p>
          <a:p>
            <a:pPr>
              <a:buNone/>
            </a:pPr>
            <a:r>
              <a:rPr lang="ru-RU" sz="1000" dirty="0" smtClean="0"/>
              <a:t>13) истощение;</a:t>
            </a:r>
          </a:p>
          <a:p>
            <a:pPr>
              <a:buNone/>
            </a:pPr>
            <a:r>
              <a:rPr lang="ru-RU" sz="1000" dirty="0" smtClean="0"/>
              <a:t>14) иные признаки причинения вреда здоровью, в отношении которых есть основания полагать, что они возникли в результате противоправных действий.</a:t>
            </a:r>
          </a:p>
          <a:p>
            <a:pPr algn="ct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214282" y="500042"/>
            <a:ext cx="5257808" cy="6357958"/>
          </a:xfrm>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a:buNone/>
            </a:pPr>
            <a:r>
              <a:rPr lang="ru-RU" dirty="0" smtClean="0"/>
              <a:t>3.5. Пациент/Представитель/Заказчик обязан:</a:t>
            </a:r>
          </a:p>
          <a:p>
            <a:pPr>
              <a:buNone/>
            </a:pPr>
            <a:r>
              <a:rPr lang="ru-RU" dirty="0" smtClean="0"/>
              <a:t>- информировать медицинского работника Исполнителя об известных особенностях  здоровья Пациента, реакциях на лекарственные препараты, принимаемых лекарственных препаратах, процедурах, манипуляциях, лечении у других специалистов, а так же всех реакциях на проводимое вмешательство , при оказании услуг по настоящему Договору. </a:t>
            </a:r>
          </a:p>
          <a:p>
            <a:pPr>
              <a:buNone/>
            </a:pPr>
            <a:r>
              <a:rPr lang="ru-RU" dirty="0" smtClean="0"/>
              <a:t>- оплатить платные медицинские услуги в порядке и сроки, установленные настоящим Договором, в том числе дополнительно полученные медицинские услуги; </a:t>
            </a:r>
          </a:p>
          <a:p>
            <a:pPr>
              <a:buNone/>
            </a:pPr>
            <a:r>
              <a:rPr lang="ru-RU" dirty="0" smtClean="0"/>
              <a:t>- корректно относится к сотрудникам Исполнителя, другим посетителям медицинского центра, не наносить ущерб имуществу и репутации Исполнителя.</a:t>
            </a:r>
          </a:p>
          <a:p>
            <a:pPr>
              <a:buNone/>
            </a:pPr>
            <a:r>
              <a:rPr lang="ru-RU" dirty="0" smtClean="0"/>
              <a:t>- соблюдать правила внутреннего распорядка, относящиеся ко всем пациентам Исполнителя.</a:t>
            </a:r>
          </a:p>
          <a:p>
            <a:pPr>
              <a:buNone/>
            </a:pPr>
            <a:r>
              <a:rPr lang="ru-RU" dirty="0" smtClean="0"/>
              <a:t>3.6. Пациент/Представитель /Заказчик имеет право:</a:t>
            </a:r>
          </a:p>
          <a:p>
            <a:pPr>
              <a:buNone/>
            </a:pPr>
            <a:r>
              <a:rPr lang="ru-RU" dirty="0" smtClean="0"/>
              <a:t>- на получение медицинской информации о медицинской услуге и ознакомление с документами, подтверждающими специальную правоспособность учреждения и медицинского персонала Исполнителя;</a:t>
            </a:r>
          </a:p>
          <a:p>
            <a:pPr>
              <a:buNone/>
            </a:pPr>
            <a:r>
              <a:rPr lang="ru-RU" dirty="0" smtClean="0"/>
              <a:t>- на возмещение вреда  в случае ненадлежащего оказания медицинской услуги по вине Исполнителя;</a:t>
            </a:r>
          </a:p>
          <a:p>
            <a:pPr>
              <a:buNone/>
            </a:pPr>
            <a:r>
              <a:rPr lang="ru-RU" dirty="0" smtClean="0"/>
              <a:t>- отказаться от получения медицинской услуги с возвратом оплаченной суммы за </a:t>
            </a:r>
            <a:r>
              <a:rPr lang="ru-RU" dirty="0" err="1" smtClean="0"/>
              <a:t>неоказанные</a:t>
            </a:r>
            <a:r>
              <a:rPr lang="ru-RU" dirty="0" smtClean="0"/>
              <a:t> медицинские услуги с возмещением Исполнителю затрат, связанных с подготовкой оказания медицинской услуги.</a:t>
            </a:r>
          </a:p>
          <a:p>
            <a:pPr>
              <a:buNone/>
            </a:pPr>
            <a:r>
              <a:rPr lang="ru-RU" dirty="0" smtClean="0"/>
              <a:t>3.7. Стороны несут ответственность за невыполнение условий настоящего Договора в соответствии с законодательством РФ.</a:t>
            </a:r>
          </a:p>
          <a:p>
            <a:pPr>
              <a:buNone/>
            </a:pPr>
            <a:r>
              <a:rPr lang="ru-RU" dirty="0" smtClean="0"/>
              <a:t>3.6. Исполнитель может быть освобожден от ответственности за неисполнение или ненадлежащее исполнение платной медицинской услуги, если это произошло вследствие непреодолимой силы, по иным обстоятельствам, предусмотренным законодательством РФ, а так же при невыполнении Пациентом назначений медицинского работника Исполнителя, нарушением режимных ограничений, нарушением приема лекарственных средств, медицинских манипуляций, процедур  назначенных медицинским работником Исполнителя, самолечением Пациента, либо лечением одновременно у других специалистов, без информирования об этом медицинского работника Исполнителя. Пациент/Представитель уведомлен о том, что несоблюдение указаний (рекомендаций) Исполнителя, в том числе назначенного режима лечения, могут снизить качество предоставляемой медицинской услуги, повлечь за собой невозможность её завершения в срок или отрицательно сказаться на состоянии здоровья Пациента.</a:t>
            </a:r>
          </a:p>
          <a:p>
            <a:pPr>
              <a:buNone/>
            </a:pPr>
            <a:endParaRPr lang="ru-RU" dirty="0"/>
          </a:p>
        </p:txBody>
      </p:sp>
      <p:sp>
        <p:nvSpPr>
          <p:cNvPr id="6" name="Выноска 1 5"/>
          <p:cNvSpPr/>
          <p:nvPr/>
        </p:nvSpPr>
        <p:spPr>
          <a:xfrm>
            <a:off x="5643570" y="714356"/>
            <a:ext cx="3286148" cy="5357850"/>
          </a:xfrm>
          <a:prstGeom prst="borderCallout1">
            <a:avLst>
              <a:gd name="adj1" fmla="val 18750"/>
              <a:gd name="adj2" fmla="val -1467"/>
              <a:gd name="adj3" fmla="val 7251"/>
              <a:gd name="adj4" fmla="val -7499"/>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ГК РФ, ст. 431.2: Сторона, которая при заключении договора либо до или после его заключения дала другой стороне недостоверные заверения об обстоятельствах, имеющих значение для заключения договора, его исполнения или прекращения (в том числе относящихся к предмету договора, полномочиям на его заключение, соответствию договора применимому к нему праву, наличию необходимых лицензий и разрешений, своему финансовому состоянию либо относящихся к третьему лицу), обязана возместить другой стороне по ее требованию убытки, причиненные недостоверностью таких заверений, или уплатить предусмотренную договором неустойку.»</a:t>
            </a:r>
          </a:p>
          <a:p>
            <a:r>
              <a:rPr lang="ru-RU" sz="1000" dirty="0" smtClean="0"/>
              <a:t>«Предусмотренная настоящей статьей ответственность наступает, если сторона, предоставившая недостоверные заверения, исходила из того, что другая сторона будет полагаться на них, или имела разумные основания исходить из такого предположения.»</a:t>
            </a:r>
          </a:p>
          <a:p>
            <a:r>
              <a:rPr lang="ru-RU" sz="1000" dirty="0" smtClean="0"/>
              <a:t>«Сторона, полагавшаяся на недостоверные заверения контрагента, имеющие для нее существенное значение, наряду с требованием о возмещении убытков или взыскании неустойки также вправе отказаться от договора, если иное не предусмотрено соглашением сторон.</a:t>
            </a:r>
          </a:p>
          <a:p>
            <a:r>
              <a:rPr lang="ru-RU" sz="1000" dirty="0" smtClean="0"/>
              <a:t>3. Сторона, заключившая договор под влиянием обмана или существенного заблуждения, вызванного недостоверными заверениями, данными другой стороной, вправе вместо отказа от договора (пункт 2 настоящей статьи) требовать признания договора недействительным (статьи 179 и 178).</a:t>
            </a:r>
          </a:p>
          <a:p>
            <a:endParaRPr lang="ru-RU" sz="1000" dirty="0" smtClean="0"/>
          </a:p>
          <a:p>
            <a:endParaRPr lang="ru-RU" sz="1100" dirty="0"/>
          </a:p>
        </p:txBody>
      </p:sp>
      <p:sp>
        <p:nvSpPr>
          <p:cNvPr id="9" name="Выноска 1 8"/>
          <p:cNvSpPr/>
          <p:nvPr/>
        </p:nvSpPr>
        <p:spPr>
          <a:xfrm>
            <a:off x="5643570" y="6250777"/>
            <a:ext cx="3357586" cy="392933"/>
          </a:xfrm>
          <a:prstGeom prst="borderCallout1">
            <a:avLst>
              <a:gd name="adj1" fmla="val 18750"/>
              <a:gd name="adj2" fmla="val -8333"/>
              <a:gd name="adj3" fmla="val -62789"/>
              <a:gd name="adj4" fmla="val -10745"/>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ПП 1006, п. 17, ж) ответственность сторон за невыполнение условий договора;</a:t>
            </a:r>
            <a:endParaRPr lang="ru-RU" sz="1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28596" y="1214422"/>
            <a:ext cx="8258204" cy="1428760"/>
          </a:xfrm>
          <a:prstGeom prst="borderCallout2">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ГК РФ. Ст. 307.3 : При установлении, исполнении обязательства и после его прекращения стороны обязаны действовать добросовестно, учитывая права и законные интересы друг друга, взаимно оказывая необходимое содействие для достижения цели обязательства, а также предоставляя друг другу необходимую информацию</a:t>
            </a:r>
            <a:endParaRPr lang="ru-RU" sz="1000" dirty="0"/>
          </a:p>
        </p:txBody>
      </p:sp>
      <p:sp>
        <p:nvSpPr>
          <p:cNvPr id="5" name="Выноска 1 4"/>
          <p:cNvSpPr/>
          <p:nvPr/>
        </p:nvSpPr>
        <p:spPr>
          <a:xfrm>
            <a:off x="428596" y="2857496"/>
            <a:ext cx="8286808" cy="1571636"/>
          </a:xfrm>
          <a:prstGeom prst="borderCallout1">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ГК РФ, ст. </a:t>
            </a:r>
            <a:r>
              <a:rPr lang="ru-RU" sz="1000" smtClean="0"/>
              <a:t>1083: 1</a:t>
            </a:r>
            <a:r>
              <a:rPr lang="ru-RU" sz="1000" dirty="0" smtClean="0"/>
              <a:t>. Вред, возникший вследствие умысла потерпевшего, возмещению не подлежит.</a:t>
            </a:r>
          </a:p>
          <a:p>
            <a:r>
              <a:rPr lang="ru-RU" sz="1000" dirty="0" smtClean="0"/>
              <a:t>2. Если грубая неосторожность самого потерпевшего содействовала возникновению или увеличению вреда, в зависимости от степени вины потерпевшего и </a:t>
            </a:r>
            <a:r>
              <a:rPr lang="ru-RU" sz="1000" dirty="0" err="1" smtClean="0"/>
              <a:t>причинителя</a:t>
            </a:r>
            <a:r>
              <a:rPr lang="ru-RU" sz="1000" dirty="0" smtClean="0"/>
              <a:t> вреда размер возмещения должен быть уменьшен.</a:t>
            </a:r>
            <a:endParaRPr lang="ru-RU" sz="1000" dirty="0"/>
          </a:p>
        </p:txBody>
      </p:sp>
      <p:sp>
        <p:nvSpPr>
          <p:cNvPr id="6" name="Содержимое 3"/>
          <p:cNvSpPr txBox="1">
            <a:spLocks/>
          </p:cNvSpPr>
          <p:nvPr/>
        </p:nvSpPr>
        <p:spPr>
          <a:xfrm>
            <a:off x="428596" y="4643446"/>
            <a:ext cx="8186766" cy="1785950"/>
          </a:xfrm>
          <a:prstGeom prst="borderCallout1">
            <a:avLst/>
          </a:prstGeom>
        </p:spPr>
        <p:style>
          <a:lnRef idx="1">
            <a:schemeClr val="accent1"/>
          </a:lnRef>
          <a:fillRef idx="2">
            <a:schemeClr val="accent1"/>
          </a:fillRef>
          <a:effectRef idx="1">
            <a:schemeClr val="accent1"/>
          </a:effectRef>
          <a:fontRef idx="minor">
            <a:schemeClr val="dk1"/>
          </a:fontRef>
        </p:style>
        <p:txBody>
          <a:bodyPr vert="horz" rtlCol="0" anchor="ctr">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ru-RU" sz="1000" b="0" i="0" u="none" strike="noStrike" kern="1200" cap="none" spc="0" normalizeH="0" baseline="0" noProof="0" dirty="0" smtClean="0">
                <a:ln>
                  <a:noFill/>
                </a:ln>
                <a:solidFill>
                  <a:schemeClr val="tx1"/>
                </a:solidFill>
                <a:effectLst/>
                <a:uLnTx/>
                <a:uFillTx/>
                <a:latin typeface="+mn-lt"/>
                <a:ea typeface="+mn-ea"/>
                <a:cs typeface="+mn-cs"/>
              </a:rPr>
              <a:t>ПП 1006, </a:t>
            </a:r>
            <a:r>
              <a:rPr kumimoji="0" lang="ru-RU" sz="1000" b="0" i="0" u="none" strike="noStrike" kern="1200" cap="none" spc="0" normalizeH="0" baseline="0" noProof="0" dirty="0" err="1" smtClean="0">
                <a:ln>
                  <a:noFill/>
                </a:ln>
                <a:solidFill>
                  <a:schemeClr val="tx1"/>
                </a:solidFill>
                <a:effectLst/>
                <a:uLnTx/>
                <a:uFillTx/>
                <a:latin typeface="+mn-lt"/>
                <a:ea typeface="+mn-ea"/>
                <a:cs typeface="+mn-cs"/>
              </a:rPr>
              <a:t>п</a:t>
            </a:r>
            <a:r>
              <a:rPr kumimoji="0" lang="ru-RU" sz="1000" b="0" i="0" u="none" strike="noStrike" kern="1200" cap="none" spc="0" normalizeH="0" baseline="0" noProof="0" dirty="0" smtClean="0">
                <a:ln>
                  <a:noFill/>
                </a:ln>
                <a:solidFill>
                  <a:schemeClr val="tx1"/>
                </a:solidFill>
                <a:effectLst/>
                <a:uLnTx/>
                <a:uFillTx/>
                <a:latin typeface="+mn-lt"/>
                <a:ea typeface="+mn-ea"/>
                <a:cs typeface="+mn-cs"/>
              </a:rPr>
              <a:t> 15. До заключения договора исполнитель в письменной форме уведомляет потребителя (заказчика) о том, что несоблюдение указаний (рекомендаций) исполнителя (медицинского работника, предоставляющего платную медицинскую услугу), в том числе назначенного режима лечения, могут снизить качество предоставляемой платной медицинской услуги, повлечь за собой невозможность ее завершения в срок или отрицательно сказаться на состоянии здоровья потребителя.</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0" lang="ru-RU" sz="1000" b="0" i="0" u="none" strike="noStrike" kern="1200" cap="none" spc="0" normalizeH="0" baseline="0" noProof="0" dirty="0" smtClean="0">
                <a:ln>
                  <a:noFill/>
                </a:ln>
                <a:solidFill>
                  <a:schemeClr val="tx1"/>
                </a:solidFill>
                <a:effectLst/>
                <a:uLnTx/>
                <a:uFillTx/>
                <a:latin typeface="+mn-lt"/>
                <a:ea typeface="+mn-ea"/>
                <a:cs typeface="+mn-cs"/>
              </a:rPr>
              <a:t>ЗПП, </a:t>
            </a:r>
            <a:r>
              <a:rPr kumimoji="0" lang="ru-RU" sz="1000" b="0" i="0" u="none" strike="noStrike" kern="1200" cap="none" spc="0" normalizeH="0" baseline="0" noProof="0" dirty="0" err="1" smtClean="0">
                <a:ln>
                  <a:noFill/>
                </a:ln>
                <a:solidFill>
                  <a:schemeClr val="tx1"/>
                </a:solidFill>
                <a:effectLst/>
                <a:uLnTx/>
                <a:uFillTx/>
                <a:latin typeface="+mn-lt"/>
                <a:ea typeface="+mn-ea"/>
                <a:cs typeface="+mn-cs"/>
              </a:rPr>
              <a:t>ст</a:t>
            </a:r>
            <a:r>
              <a:rPr kumimoji="0" lang="ru-RU" sz="1000" b="0" i="0" u="none" strike="noStrike" kern="1200" cap="none" spc="0" normalizeH="0" baseline="0" noProof="0" dirty="0" smtClean="0">
                <a:ln>
                  <a:noFill/>
                </a:ln>
                <a:solidFill>
                  <a:schemeClr val="tx1"/>
                </a:solidFill>
                <a:effectLst/>
                <a:uLnTx/>
                <a:uFillTx/>
                <a:latin typeface="+mn-lt"/>
                <a:ea typeface="+mn-ea"/>
                <a:cs typeface="+mn-cs"/>
              </a:rPr>
              <a:t> . 36  Исполнитель обязан своевременно информировать потребителя о том, что соблюдение указаний потребителя и иные обстоятельства, зависящие от потребителя, могут снизить качество выполняемой работы (оказываемой услуги) или повлечь за собой невозможность ее завершения в срок.</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ru-RU" sz="1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ru-RU" sz="10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4" name="Содержимое 3"/>
          <p:cNvSpPr>
            <a:spLocks noGrp="1"/>
          </p:cNvSpPr>
          <p:nvPr>
            <p:ph idx="1"/>
          </p:nvPr>
        </p:nvSpPr>
        <p:spPr>
          <a:xfrm>
            <a:off x="285720" y="857232"/>
            <a:ext cx="6000792" cy="5643602"/>
          </a:xfrm>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lvl="0">
              <a:buNone/>
            </a:pPr>
            <a:r>
              <a:rPr lang="ru-RU" sz="4800" dirty="0" smtClean="0"/>
              <a:t>СПЕЦИАЛЬНЫЕ УСЛОВИЯ</a:t>
            </a:r>
          </a:p>
          <a:p>
            <a:pPr>
              <a:buNone/>
            </a:pPr>
            <a:endParaRPr lang="ru-RU" sz="4800" dirty="0" smtClean="0"/>
          </a:p>
          <a:p>
            <a:pPr>
              <a:buNone/>
            </a:pPr>
            <a:r>
              <a:rPr lang="ru-RU" sz="4800" dirty="0" smtClean="0"/>
              <a:t>     Оказание услуг осуществляется  средствами Исполнителя. По желанию Пациента/Представителя, Исполнитель может использовать лекарственные средства, материалы, индивидуальные медицинские изделия или индивидуальные средства ухода (далее – «материалы»)  но только в случае, если Исполнитель однозначно может убедиться в качестве материала, сроке годности,  разрешении на применение данного материала на территории РФ, отсутствии противопоказаний у Пациента к применению материала и наличием показаний для применения данного материала. В случае использования материала Пациента, его стоимость не входит в стоимость оказания услуги. </a:t>
            </a:r>
          </a:p>
          <a:p>
            <a:endParaRPr lang="ru-RU" sz="4800" dirty="0" smtClean="0"/>
          </a:p>
          <a:p>
            <a:endParaRPr lang="ru-RU" sz="4800" dirty="0" smtClean="0"/>
          </a:p>
        </p:txBody>
      </p:sp>
      <p:sp>
        <p:nvSpPr>
          <p:cNvPr id="5" name="Выноска 1 4"/>
          <p:cNvSpPr/>
          <p:nvPr/>
        </p:nvSpPr>
        <p:spPr>
          <a:xfrm>
            <a:off x="6715140" y="1000108"/>
            <a:ext cx="2071702" cy="5286412"/>
          </a:xfrm>
          <a:prstGeom prst="borderCallout1">
            <a:avLst>
              <a:gd name="adj1" fmla="val 18750"/>
              <a:gd name="adj2" fmla="val -8333"/>
              <a:gd name="adj3" fmla="val 6246"/>
              <a:gd name="adj4" fmla="val -35467"/>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dirty="0" smtClean="0"/>
              <a:t>ЗПП, ст. 34.1. Исполнитель обязан выполнить работу, определенную договором о выполнении работы, из своего материала и своими средствами, если иное не предусмотрено договором.</a:t>
            </a:r>
            <a:endParaRPr lang="ru-RU" dirty="0"/>
          </a:p>
        </p:txBody>
      </p:sp>
      <p:sp>
        <p:nvSpPr>
          <p:cNvPr id="112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 Исполнитель обязан выполнить работу, определенную договором о выполнении работы, из своего материала и своими средствами, если иное не предусмотрено договором.</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2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 Исполнитель обязан выполнить работу, определенную договором о выполнении работы, из своего материала и своими средствами, если иное не предусмотрено договором.</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26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 Исполнитель обязан выполнить работу, определенную договором о выполнении работы, из своего материала и своими средствами, если иное не предусмотрено договором.</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26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 Исполнитель обязан выполнить работу, определенную договором о выполнении работы, из своего материала и своими средствами, если иное не предусмотрено договором.</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1285860"/>
            <a:ext cx="7643866" cy="517064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ru-RU" sz="1000" dirty="0" smtClean="0"/>
              <a:t>Гарантийные условия</a:t>
            </a:r>
          </a:p>
          <a:p>
            <a:endParaRPr lang="ru-RU" sz="1000" dirty="0" smtClean="0"/>
          </a:p>
          <a:p>
            <a:r>
              <a:rPr lang="ru-RU" sz="1000" dirty="0" smtClean="0"/>
              <a:t>4.1. Исполнитель устанавливает гарантии на следующие виды медицинских услуг и индивидуальных медицинских  изделий:</a:t>
            </a:r>
          </a:p>
          <a:p>
            <a:r>
              <a:rPr lang="ru-RU" sz="1000" dirty="0" smtClean="0"/>
              <a:t>- зубные пломбы – 1 год;</a:t>
            </a:r>
          </a:p>
          <a:p>
            <a:r>
              <a:rPr lang="ru-RU" sz="1000" dirty="0" smtClean="0"/>
              <a:t>- дентальная реставрация – 1 год;</a:t>
            </a:r>
          </a:p>
          <a:p>
            <a:r>
              <a:rPr lang="ru-RU" sz="1000" dirty="0" smtClean="0"/>
              <a:t>- </a:t>
            </a:r>
            <a:r>
              <a:rPr lang="ru-RU" sz="1000" dirty="0" err="1" smtClean="0"/>
              <a:t>виниры</a:t>
            </a:r>
            <a:r>
              <a:rPr lang="ru-RU" sz="1000" dirty="0" smtClean="0"/>
              <a:t>, вкладки, накладки – 2 года;</a:t>
            </a:r>
          </a:p>
          <a:p>
            <a:r>
              <a:rPr lang="ru-RU" sz="1000" dirty="0" smtClean="0"/>
              <a:t>- металлокерамические коронки, мосты – 2 года;</a:t>
            </a:r>
          </a:p>
          <a:p>
            <a:r>
              <a:rPr lang="ru-RU" sz="1000" dirty="0" smtClean="0"/>
              <a:t>- зубы молочного прикуса, пломбы при лечении кариеса – 6 месяцев;</a:t>
            </a:r>
          </a:p>
          <a:p>
            <a:r>
              <a:rPr lang="ru-RU" sz="1000" dirty="0" smtClean="0"/>
              <a:t>- протезы из </a:t>
            </a:r>
            <a:r>
              <a:rPr lang="ru-RU" sz="1000" dirty="0" err="1" smtClean="0"/>
              <a:t>безметалловой</a:t>
            </a:r>
            <a:r>
              <a:rPr lang="ru-RU" sz="1000" dirty="0" smtClean="0"/>
              <a:t> керамики – 2 года;</a:t>
            </a:r>
          </a:p>
          <a:p>
            <a:r>
              <a:rPr lang="ru-RU" sz="1000" dirty="0" smtClean="0"/>
              <a:t>- съёмные протезы – 1 год.</a:t>
            </a:r>
          </a:p>
          <a:p>
            <a:r>
              <a:rPr lang="ru-RU" sz="1000" dirty="0" smtClean="0"/>
              <a:t>4.2. Гарантия подразумевает целостность пломб, реставраций, </a:t>
            </a:r>
            <a:r>
              <a:rPr lang="ru-RU" sz="1000" dirty="0" err="1" smtClean="0"/>
              <a:t>виниров</a:t>
            </a:r>
            <a:r>
              <a:rPr lang="ru-RU" sz="1000" dirty="0" smtClean="0"/>
              <a:t>, вкладок, накладок, коронок и мостовидных протезов, их надёжная фиксация к тканям зуба, отсутствие переломов и трещин в основании съёмных протезов, а так же сохранность в них искусственных зубов.</a:t>
            </a:r>
          </a:p>
          <a:p>
            <a:r>
              <a:rPr lang="ru-RU" sz="1000" dirty="0" smtClean="0"/>
              <a:t>4.3. Исполнитель выполняет гарантийные обязательства при условии соблюдения Пациентом следующих требований:</a:t>
            </a:r>
          </a:p>
          <a:p>
            <a:r>
              <a:rPr lang="ru-RU" sz="1000" dirty="0" smtClean="0"/>
              <a:t>- выполнение всех рекомендаций врача, полное выполнение плана лечения;</a:t>
            </a:r>
          </a:p>
          <a:p>
            <a:r>
              <a:rPr lang="ru-RU" sz="1000" dirty="0" smtClean="0"/>
              <a:t>- соблюдение правил гигиены  по уходу за полостью рта, проведение профессиональной гигиены полости рта дважды в год;</a:t>
            </a:r>
          </a:p>
          <a:p>
            <a:r>
              <a:rPr lang="ru-RU" sz="1000" dirty="0" smtClean="0"/>
              <a:t>- посещение профилактических осмотров;</a:t>
            </a:r>
          </a:p>
          <a:p>
            <a:r>
              <a:rPr lang="ru-RU" sz="1000" dirty="0" smtClean="0"/>
              <a:t>- пациент не должен проводить в других учреждениях коррекцию работы за исключением ситуаций, связанных с оказанием неотложной стоматологической помощи, а в случае обращения предоставить выписку из медицинской карты, рентгенограммы.</a:t>
            </a:r>
          </a:p>
          <a:p>
            <a:r>
              <a:rPr lang="ru-RU" sz="1000" dirty="0" smtClean="0"/>
              <a:t>4.4. Гарантийные обязательства не сохраняются при возникновении в период гарантийного срока физиологических изменений в организме (беременность, кормление, хирургические вмешательства и пр.), возникновении новых заболеваний, длительном приёме  лекарственных  препаратов при лечении других заболеваний, а также вредных внешних воздействий, которые напрямую или косвенно приводят к изменениям в тканях организма. </a:t>
            </a:r>
          </a:p>
          <a:p>
            <a:r>
              <a:rPr lang="ru-RU" sz="1000" dirty="0" smtClean="0"/>
              <a:t>4.5. Сроки гарантии могут быть уменьшены при наличии обстоятельств, влияющих на развитие заболевания, по поводу которого оказана услуга:</a:t>
            </a:r>
          </a:p>
          <a:p>
            <a:r>
              <a:rPr lang="ru-RU" sz="1000" dirty="0" smtClean="0"/>
              <a:t>- общее заболевание организма;</a:t>
            </a:r>
          </a:p>
          <a:p>
            <a:r>
              <a:rPr lang="ru-RU" sz="1000" dirty="0" smtClean="0"/>
              <a:t>- состояние полости рта КПУ&lt;13;</a:t>
            </a:r>
          </a:p>
          <a:p>
            <a:r>
              <a:rPr lang="ru-RU" sz="1000" dirty="0" smtClean="0"/>
              <a:t>- степени разрушения зуба;</a:t>
            </a:r>
          </a:p>
          <a:p>
            <a:r>
              <a:rPr lang="ru-RU" sz="1000" dirty="0" smtClean="0"/>
              <a:t>- степени обнажения корня.</a:t>
            </a:r>
          </a:p>
          <a:p>
            <a:r>
              <a:rPr lang="ru-RU" sz="1000" dirty="0" smtClean="0"/>
              <a:t>В данном случае составляется дополнительное соглашение о гарантии на данную услугу.</a:t>
            </a:r>
          </a:p>
          <a:p>
            <a:r>
              <a:rPr lang="ru-RU" sz="1000" dirty="0" smtClean="0"/>
              <a:t> </a:t>
            </a:r>
          </a:p>
          <a:p>
            <a:pPr>
              <a:buNone/>
            </a:pPr>
            <a:endParaRPr lang="ru-RU" sz="1000" dirty="0"/>
          </a:p>
        </p:txBody>
      </p:sp>
      <p:pic>
        <p:nvPicPr>
          <p:cNvPr id="5" name="Рисунок 4" descr="28AAAgP_xOA-960.jpg"/>
          <p:cNvPicPr>
            <a:picLocks noChangeAspect="1"/>
          </p:cNvPicPr>
          <p:nvPr/>
        </p:nvPicPr>
        <p:blipFill>
          <a:blip r:embed="rId2" cstate="print"/>
          <a:stretch>
            <a:fillRect/>
          </a:stretch>
        </p:blipFill>
        <p:spPr>
          <a:xfrm>
            <a:off x="7753018" y="0"/>
            <a:ext cx="1390981" cy="142873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4" name="Содержимое 3"/>
          <p:cNvSpPr>
            <a:spLocks noGrp="1"/>
          </p:cNvSpPr>
          <p:nvPr>
            <p:ph idx="1"/>
          </p:nvPr>
        </p:nvSpPr>
        <p:spPr>
          <a:xfrm>
            <a:off x="214282" y="928670"/>
            <a:ext cx="5043494" cy="5217238"/>
          </a:xfrm>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a:buNone/>
            </a:pPr>
            <a:r>
              <a:rPr lang="ru-RU" dirty="0" smtClean="0"/>
              <a:t>4. ПРОЧИЕ УСЛОВИЯ</a:t>
            </a:r>
          </a:p>
          <a:p>
            <a:pPr>
              <a:buNone/>
            </a:pPr>
            <a:r>
              <a:rPr lang="ru-RU" dirty="0" smtClean="0"/>
              <a:t> </a:t>
            </a:r>
          </a:p>
          <a:p>
            <a:pPr>
              <a:buNone/>
            </a:pPr>
            <a:r>
              <a:rPr lang="ru-RU" dirty="0" smtClean="0"/>
              <a:t>4.1. Договор вступает в силу с момента его подписания Сторонами и действует в течение года с момента последнего обращения Пациента  к Исполнителю для оказания медицинских услуг, либо до момента расторжения договора по соглашению Сторон, по инициативе одной из Сторон, о чем Стороны должны известить друг друга в письменной форме, либо иным основаниям, предусмотренным законодательством РФ. </a:t>
            </a:r>
          </a:p>
          <a:p>
            <a:pPr>
              <a:buNone/>
            </a:pPr>
            <a:r>
              <a:rPr lang="ru-RU" dirty="0" smtClean="0"/>
              <a:t>4.2. Письменные согласия Пациента/Представителя «Согласие об объёме оказываемых платных медицинских услуг», «Информированное добровольное согласие на виды медицинских вмешательств, на которые граждане дают информированное добровольное согласие при выборе врача и медицинской организации» и «Согласие на обработку персональных данных являются неотъемлемой частью настоящего Договора и оформляются в единственном экземпляре Исполнителя. Пациент/Представитель в любой момент может отозвать одно или несколько согласий, предупредив об этом Исполнителя в письменной форме.  </a:t>
            </a:r>
          </a:p>
          <a:p>
            <a:pPr>
              <a:buNone/>
            </a:pPr>
            <a:r>
              <a:rPr lang="ru-RU" dirty="0" smtClean="0"/>
              <a:t>4.3. Любые изменения и дополнения к настоящему Договору действительны, только если они составлены в письменной форме и подписаны уполномоченными представителями  Сторон.</a:t>
            </a:r>
          </a:p>
          <a:p>
            <a:pPr>
              <a:buNone/>
            </a:pPr>
            <a:r>
              <a:rPr lang="ru-RU" dirty="0" smtClean="0"/>
              <a:t>4.4. Споры и разногласия решаются путем переговоров и в судебном порядке.</a:t>
            </a:r>
          </a:p>
          <a:p>
            <a:pPr>
              <a:buNone/>
            </a:pPr>
            <a:r>
              <a:rPr lang="ru-RU" dirty="0" smtClean="0"/>
              <a:t>4.5. Договор может быть расторгнут на основании действующего законодательства, в том числе по инициативе потребителя при отказе от получения медицинских услуг. </a:t>
            </a:r>
          </a:p>
          <a:p>
            <a:pPr>
              <a:buNone/>
            </a:pPr>
            <a:r>
              <a:rPr lang="ru-RU" dirty="0" smtClean="0"/>
              <a:t>4.6. Договор составлен в экземплярах, равных количеству Сторон,  по одному экземпляру для каждой из Сторон. </a:t>
            </a:r>
          </a:p>
          <a:p>
            <a:pPr>
              <a:buNone/>
            </a:pPr>
            <a:r>
              <a:rPr lang="ru-RU" dirty="0" smtClean="0"/>
              <a:t>4.7. Стороны признают факсимильную подпись Генерального директора Исполнителя и печать Исполнителя действительной.</a:t>
            </a:r>
          </a:p>
          <a:p>
            <a:endParaRPr lang="ru-RU" dirty="0"/>
          </a:p>
        </p:txBody>
      </p:sp>
      <p:sp>
        <p:nvSpPr>
          <p:cNvPr id="6" name="Выноска 2 5"/>
          <p:cNvSpPr/>
          <p:nvPr/>
        </p:nvSpPr>
        <p:spPr>
          <a:xfrm>
            <a:off x="5429256" y="4429132"/>
            <a:ext cx="3571900" cy="2071702"/>
          </a:xfrm>
          <a:prstGeom prst="borderCallout2">
            <a:avLst>
              <a:gd name="adj1" fmla="val 24482"/>
              <a:gd name="adj2" fmla="val -2016"/>
              <a:gd name="adj3" fmla="val 25055"/>
              <a:gd name="adj4" fmla="val -2039"/>
              <a:gd name="adj5" fmla="val 44288"/>
              <a:gd name="adj6" fmla="val -11426"/>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100" dirty="0" smtClean="0"/>
              <a:t>ГК РФ, ст. 160.2 : Использование при совершении сделок факсимильного воспроизведения подписи с помощью средств механического или иного копирования, электронной подписи либо иного аналога собственноручной подписи допускается в случаях и в порядке, предусмотренных законом, иными правовыми актами или соглашением сторон.</a:t>
            </a:r>
            <a:endParaRPr lang="ru-RU" sz="1100" dirty="0"/>
          </a:p>
        </p:txBody>
      </p:sp>
      <p:sp>
        <p:nvSpPr>
          <p:cNvPr id="5" name="Выноска 1 4"/>
          <p:cNvSpPr/>
          <p:nvPr/>
        </p:nvSpPr>
        <p:spPr>
          <a:xfrm>
            <a:off x="5429256" y="714356"/>
            <a:ext cx="3500462" cy="500066"/>
          </a:xfrm>
          <a:prstGeom prst="borderCallout1">
            <a:avLst>
              <a:gd name="adj1" fmla="val 18750"/>
              <a:gd name="adj2" fmla="val -8333"/>
              <a:gd name="adj3" fmla="val 112500"/>
              <a:gd name="adj4" fmla="val -13228"/>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ПП 1006, п. 17, </a:t>
            </a:r>
            <a:r>
              <a:rPr lang="ru-RU" sz="1000" dirty="0" err="1" smtClean="0"/>
              <a:t>з</a:t>
            </a:r>
            <a:r>
              <a:rPr lang="ru-RU" sz="1000" dirty="0" smtClean="0"/>
              <a:t>) порядок изменения и расторжения договора;</a:t>
            </a:r>
            <a:endParaRPr lang="ru-RU" sz="1000" dirty="0"/>
          </a:p>
        </p:txBody>
      </p:sp>
      <p:sp>
        <p:nvSpPr>
          <p:cNvPr id="7" name="Выноска 1 6"/>
          <p:cNvSpPr/>
          <p:nvPr/>
        </p:nvSpPr>
        <p:spPr>
          <a:xfrm>
            <a:off x="5429256" y="2928934"/>
            <a:ext cx="3357586" cy="1285884"/>
          </a:xfrm>
          <a:prstGeom prst="borderCallout1">
            <a:avLst>
              <a:gd name="adj1" fmla="val 18750"/>
              <a:gd name="adj2" fmla="val -8333"/>
              <a:gd name="adj3" fmla="val 154982"/>
              <a:gd name="adj4" fmla="val -13221"/>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ПП 1006, п. 18. Договор составляется в 3 экземплярах, один из которых находится у исполнителя, второй - у заказчика, третий - у потребителя. В случае если договор заключается потребителем и исполнителем, он составляется в 2 экземплярах.</a:t>
            </a:r>
            <a:endParaRPr lang="ru-RU" sz="1000" dirty="0"/>
          </a:p>
        </p:txBody>
      </p:sp>
      <p:sp>
        <p:nvSpPr>
          <p:cNvPr id="8" name="Выноска 1 7"/>
          <p:cNvSpPr/>
          <p:nvPr/>
        </p:nvSpPr>
        <p:spPr>
          <a:xfrm>
            <a:off x="5429256" y="1285860"/>
            <a:ext cx="3571900" cy="1500198"/>
          </a:xfrm>
          <a:prstGeom prst="borderCallout1">
            <a:avLst>
              <a:gd name="adj1" fmla="val 18750"/>
              <a:gd name="adj2" fmla="val -8333"/>
              <a:gd name="adj3" fmla="val 213823"/>
              <a:gd name="adj4" fmla="val -18385"/>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22. В случае отказа потребителя после заключения договора от получения медицинских услуг договор расторгается. Исполнитель информирует потребителя (заказчика) о расторжении договора по инициативе потребителя, при этом потребитель (заказчик) оплачивает исполнителю фактически понесенные исполнителем расходы, связанные с  исполнением обязательств по договору</a:t>
            </a:r>
            <a:r>
              <a:rPr lang="ru-RU" dirty="0" smtClean="0"/>
              <a:t>.</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4" name="Содержимое 3"/>
          <p:cNvSpPr>
            <a:spLocks noGrp="1"/>
          </p:cNvSpPr>
          <p:nvPr>
            <p:ph idx="1"/>
          </p:nvPr>
        </p:nvSpPr>
        <p:spPr>
          <a:xfrm>
            <a:off x="457200" y="1357298"/>
            <a:ext cx="4471990" cy="5214974"/>
          </a:xfrm>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ru-RU" dirty="0" smtClean="0"/>
              <a:t> </a:t>
            </a:r>
          </a:p>
          <a:p>
            <a:pPr>
              <a:buNone/>
            </a:pPr>
            <a:r>
              <a:rPr lang="ru-RU" b="1" dirty="0" smtClean="0"/>
              <a:t> </a:t>
            </a:r>
            <a:endParaRPr lang="ru-RU" dirty="0" smtClean="0"/>
          </a:p>
          <a:p>
            <a:pPr>
              <a:buNone/>
            </a:pPr>
            <a:r>
              <a:rPr lang="ru-RU" sz="1400" b="1" dirty="0" smtClean="0"/>
              <a:t>Пациент/Законный представитель Пациента</a:t>
            </a:r>
            <a:endParaRPr lang="ru-RU" sz="1400" dirty="0" smtClean="0"/>
          </a:p>
          <a:p>
            <a:pPr>
              <a:buNone/>
            </a:pPr>
            <a:r>
              <a:rPr lang="ru-RU" sz="1400" i="1" dirty="0" smtClean="0"/>
              <a:t>ФИО_____________________________</a:t>
            </a:r>
            <a:endParaRPr lang="ru-RU" sz="1400" dirty="0" smtClean="0"/>
          </a:p>
          <a:p>
            <a:pPr>
              <a:buNone/>
            </a:pPr>
            <a:r>
              <a:rPr lang="ru-RU" sz="1400" i="1" dirty="0" smtClean="0"/>
              <a:t>Паспорт </a:t>
            </a:r>
            <a:r>
              <a:rPr lang="ru-RU" sz="1400" i="1" dirty="0" err="1" smtClean="0"/>
              <a:t>серия_____</a:t>
            </a:r>
            <a:r>
              <a:rPr lang="ru-RU" sz="1400" i="1" dirty="0" smtClean="0"/>
              <a:t> </a:t>
            </a:r>
            <a:r>
              <a:rPr lang="ru-RU" sz="1400" i="1" dirty="0" err="1" smtClean="0"/>
              <a:t>номер_________</a:t>
            </a:r>
            <a:endParaRPr lang="ru-RU" sz="1400" dirty="0" smtClean="0"/>
          </a:p>
          <a:p>
            <a:pPr>
              <a:buNone/>
            </a:pPr>
            <a:r>
              <a:rPr lang="ru-RU" sz="1400" i="1" dirty="0" err="1" smtClean="0"/>
              <a:t>выдан_______________дата________</a:t>
            </a:r>
            <a:endParaRPr lang="ru-RU" sz="1400" dirty="0" smtClean="0"/>
          </a:p>
          <a:p>
            <a:pPr>
              <a:buNone/>
            </a:pPr>
            <a:r>
              <a:rPr lang="ru-RU" sz="1400" i="1" dirty="0" err="1" smtClean="0"/>
              <a:t>Адрес:____________________________</a:t>
            </a:r>
            <a:endParaRPr lang="ru-RU" sz="1400" dirty="0" smtClean="0"/>
          </a:p>
          <a:p>
            <a:pPr>
              <a:buNone/>
            </a:pPr>
            <a:r>
              <a:rPr lang="ru-RU" sz="1400" i="1" dirty="0" err="1" smtClean="0"/>
              <a:t>Телефон__________________________</a:t>
            </a:r>
            <a:endParaRPr lang="ru-RU" sz="1400" dirty="0" smtClean="0"/>
          </a:p>
          <a:p>
            <a:pPr>
              <a:buNone/>
            </a:pPr>
            <a:r>
              <a:rPr lang="ru-RU" sz="1400" dirty="0" smtClean="0"/>
              <a:t> </a:t>
            </a:r>
          </a:p>
          <a:p>
            <a:pPr lvl="0">
              <a:buNone/>
            </a:pPr>
            <a:r>
              <a:rPr lang="ru-RU" sz="1400" dirty="0" smtClean="0"/>
              <a:t>Пациент/Представитель (подпись) ________</a:t>
            </a:r>
          </a:p>
          <a:p>
            <a:pPr lvl="0">
              <a:buNone/>
            </a:pPr>
            <a:endParaRPr lang="ru-RU" sz="1400" dirty="0" smtClean="0"/>
          </a:p>
          <a:p>
            <a:pPr>
              <a:buNone/>
            </a:pPr>
            <a:r>
              <a:rPr lang="ru-RU" sz="1600" b="1" dirty="0" smtClean="0"/>
              <a:t>Заказчик: </a:t>
            </a:r>
          </a:p>
          <a:p>
            <a:pPr>
              <a:buNone/>
            </a:pPr>
            <a:endParaRPr lang="ru-RU" sz="1600" b="1" dirty="0" smtClean="0"/>
          </a:p>
          <a:p>
            <a:pPr>
              <a:buNone/>
            </a:pPr>
            <a:r>
              <a:rPr lang="ru-RU" sz="1600" b="1" dirty="0" smtClean="0"/>
              <a:t>Исполнитель:</a:t>
            </a:r>
          </a:p>
          <a:p>
            <a:endParaRPr lang="ru-RU" dirty="0"/>
          </a:p>
        </p:txBody>
      </p:sp>
      <p:sp>
        <p:nvSpPr>
          <p:cNvPr id="5" name="Выноска 1 4"/>
          <p:cNvSpPr/>
          <p:nvPr/>
        </p:nvSpPr>
        <p:spPr>
          <a:xfrm>
            <a:off x="5500694" y="928670"/>
            <a:ext cx="3357554" cy="1428760"/>
          </a:xfrm>
          <a:prstGeom prst="borderCallout1">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ПП 1006, п. 17, б) фамилию, имя и отчество (если имеется), адрес места жительства и телефон потребителя (законного представителя потребителя);</a:t>
            </a:r>
          </a:p>
          <a:p>
            <a:r>
              <a:rPr lang="ru-RU" sz="1000" dirty="0" smtClean="0"/>
              <a:t>фамилию, имя и отчество (если имеется), адрес места жительства и телефон заказчика - физического лица</a:t>
            </a:r>
            <a:endParaRPr lang="ru-RU" sz="1000" dirty="0"/>
          </a:p>
        </p:txBody>
      </p:sp>
      <p:sp>
        <p:nvSpPr>
          <p:cNvPr id="6" name="Выноска 1 5"/>
          <p:cNvSpPr/>
          <p:nvPr/>
        </p:nvSpPr>
        <p:spPr>
          <a:xfrm>
            <a:off x="5500694" y="2500306"/>
            <a:ext cx="3357586" cy="1500198"/>
          </a:xfrm>
          <a:prstGeom prst="borderCallout1">
            <a:avLst>
              <a:gd name="adj1" fmla="val 18750"/>
              <a:gd name="adj2" fmla="val -8333"/>
              <a:gd name="adj3" fmla="val 159204"/>
              <a:gd name="adj4" fmla="val -27369"/>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dirty="0" smtClean="0"/>
              <a:t>ПП 1006, п. 17, б: наименование и адрес места нахождения заказчика - юридического лица</a:t>
            </a:r>
            <a:endParaRPr lang="ru-RU" dirty="0"/>
          </a:p>
        </p:txBody>
      </p:sp>
      <p:sp>
        <p:nvSpPr>
          <p:cNvPr id="7" name="Выноска 1 6"/>
          <p:cNvSpPr/>
          <p:nvPr/>
        </p:nvSpPr>
        <p:spPr>
          <a:xfrm>
            <a:off x="5500694" y="4143380"/>
            <a:ext cx="3357586" cy="2571768"/>
          </a:xfrm>
          <a:prstGeom prst="borderCallout1">
            <a:avLst>
              <a:gd name="adj1" fmla="val 18750"/>
              <a:gd name="adj2" fmla="val -8333"/>
              <a:gd name="adj3" fmla="val 60783"/>
              <a:gd name="adj4" fmla="val -30906"/>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400" dirty="0" smtClean="0"/>
              <a:t>ПП 1006, п. 17, е) должность, фамилию, имя, отчество (если имеется) лица, заключающего договор от имени исполнителя, и его подпись, фамилию, имя, отчество (если имеется) потребителя (заказчика) и его подпись. В случае если заказчик является юридическим лицом, указывается должность лица, заключающего договор от имени заказчика;</a:t>
            </a:r>
            <a:endParaRPr lang="ru-RU"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4" name="Содержимое 3"/>
          <p:cNvSpPr>
            <a:spLocks noGrp="1"/>
          </p:cNvSpPr>
          <p:nvPr>
            <p:ph idx="1"/>
          </p:nvPr>
        </p:nvSpPr>
        <p:spPr>
          <a:xfrm>
            <a:off x="457200" y="1357298"/>
            <a:ext cx="4829180" cy="5217238"/>
          </a:xfrm>
        </p:spPr>
        <p:style>
          <a:lnRef idx="1">
            <a:schemeClr val="accent2"/>
          </a:lnRef>
          <a:fillRef idx="2">
            <a:schemeClr val="accent2"/>
          </a:fillRef>
          <a:effectRef idx="1">
            <a:schemeClr val="accent2"/>
          </a:effectRef>
          <a:fontRef idx="minor">
            <a:schemeClr val="dk1"/>
          </a:fontRef>
        </p:style>
        <p:txBody>
          <a:bodyPr>
            <a:normAutofit fontScale="47500" lnSpcReduction="20000"/>
          </a:bodyPr>
          <a:lstStyle/>
          <a:p>
            <a:pPr>
              <a:buNone/>
            </a:pPr>
            <a:r>
              <a:rPr lang="ru-RU" b="1" dirty="0" smtClean="0"/>
              <a:t> </a:t>
            </a:r>
            <a:endParaRPr lang="ru-RU" dirty="0" smtClean="0"/>
          </a:p>
          <a:p>
            <a:pPr>
              <a:buNone/>
            </a:pPr>
            <a:r>
              <a:rPr lang="ru-RU" b="1" dirty="0" smtClean="0"/>
              <a:t>Согласие об объеме оказываемых платных медицинских услуг </a:t>
            </a:r>
            <a:endParaRPr lang="ru-RU" dirty="0" smtClean="0"/>
          </a:p>
          <a:p>
            <a:pPr>
              <a:buNone/>
            </a:pPr>
            <a:r>
              <a:rPr lang="ru-RU" dirty="0" smtClean="0"/>
              <a:t>	Получив от сотрудников</a:t>
            </a:r>
            <a:r>
              <a:rPr lang="ru-RU" dirty="0" smtClean="0">
                <a:solidFill>
                  <a:srgbClr val="00B0F0"/>
                </a:solidFill>
              </a:rPr>
              <a:t> ХХХХХХ  </a:t>
            </a:r>
            <a:r>
              <a:rPr lang="ru-RU" dirty="0" smtClean="0"/>
              <a:t>информацию о возможности и условиях предоставления мне бесплатных медицинских услуг в рамках получения бесплатной медицинской помощи в рамках государственных гарантий, даю своё согласие на оказание платных медицинских услуг в</a:t>
            </a:r>
            <a:r>
              <a:rPr lang="ru-RU" dirty="0" smtClean="0">
                <a:solidFill>
                  <a:srgbClr val="00B0F0"/>
                </a:solidFill>
              </a:rPr>
              <a:t> ХХХХХХХ </a:t>
            </a:r>
            <a:r>
              <a:rPr lang="ru-RU" dirty="0" smtClean="0"/>
              <a:t>и согласен(на) оплатить стоимость оказанных медицинских услуг в соответствии с </a:t>
            </a:r>
            <a:r>
              <a:rPr lang="ru-RU" dirty="0" smtClean="0">
                <a:solidFill>
                  <a:srgbClr val="00B0F0"/>
                </a:solidFill>
              </a:rPr>
              <a:t>Дополнительными соглашениями</a:t>
            </a:r>
            <a:r>
              <a:rPr lang="ru-RU" dirty="0" smtClean="0"/>
              <a:t> к настоящему договору.</a:t>
            </a:r>
          </a:p>
          <a:p>
            <a:pPr>
              <a:buNone/>
            </a:pPr>
            <a:r>
              <a:rPr lang="ru-RU" dirty="0" smtClean="0"/>
              <a:t> </a:t>
            </a:r>
          </a:p>
          <a:p>
            <a:pPr lvl="0">
              <a:buNone/>
            </a:pPr>
            <a:r>
              <a:rPr lang="ru-RU" dirty="0" smtClean="0"/>
              <a:t>_____________________________________</a:t>
            </a:r>
          </a:p>
          <a:p>
            <a:pPr lvl="0">
              <a:buNone/>
            </a:pPr>
            <a:r>
              <a:rPr lang="ru-RU" dirty="0" smtClean="0"/>
              <a:t>Фамилия  И.О. </a:t>
            </a:r>
          </a:p>
          <a:p>
            <a:pPr lvl="0">
              <a:buNone/>
            </a:pPr>
            <a:r>
              <a:rPr lang="ru-RU" dirty="0" smtClean="0"/>
              <a:t>      </a:t>
            </a:r>
          </a:p>
          <a:p>
            <a:pPr lvl="0">
              <a:buNone/>
            </a:pPr>
            <a:r>
              <a:rPr lang="ru-RU" dirty="0" smtClean="0"/>
              <a:t>подпись Пациента/</a:t>
            </a:r>
            <a:r>
              <a:rPr lang="ru-RU" dirty="0" err="1" smtClean="0"/>
              <a:t>Представителя________________</a:t>
            </a:r>
            <a:endParaRPr lang="ru-RU" dirty="0" smtClean="0"/>
          </a:p>
          <a:p>
            <a:pPr lvl="0">
              <a:buNone/>
            </a:pPr>
            <a:endParaRPr lang="ru-RU" dirty="0" smtClean="0"/>
          </a:p>
          <a:p>
            <a:pPr lvl="0">
              <a:buNone/>
            </a:pPr>
            <a:endParaRPr lang="ru-RU" dirty="0" smtClean="0"/>
          </a:p>
          <a:p>
            <a:pPr lvl="0">
              <a:buNone/>
            </a:pPr>
            <a:r>
              <a:rPr lang="ru-RU" dirty="0" smtClean="0"/>
              <a:t>_____________________________________</a:t>
            </a:r>
          </a:p>
          <a:p>
            <a:pPr lvl="0">
              <a:buNone/>
            </a:pPr>
            <a:r>
              <a:rPr lang="ru-RU" dirty="0" smtClean="0"/>
              <a:t>Фамилия  И.О. </a:t>
            </a:r>
          </a:p>
          <a:p>
            <a:pPr lvl="0">
              <a:buNone/>
            </a:pPr>
            <a:r>
              <a:rPr lang="ru-RU" dirty="0" smtClean="0"/>
              <a:t>      </a:t>
            </a:r>
          </a:p>
          <a:p>
            <a:pPr lvl="0">
              <a:buNone/>
            </a:pPr>
            <a:r>
              <a:rPr lang="ru-RU" dirty="0" smtClean="0"/>
              <a:t>подпись</a:t>
            </a:r>
          </a:p>
          <a:p>
            <a:pPr lvl="0">
              <a:buNone/>
            </a:pPr>
            <a:r>
              <a:rPr lang="ru-RU" dirty="0" smtClean="0"/>
              <a:t>       Заказчика</a:t>
            </a:r>
          </a:p>
          <a:p>
            <a:pPr>
              <a:buNone/>
            </a:pPr>
            <a:r>
              <a:rPr lang="ru-RU" b="1" dirty="0" smtClean="0"/>
              <a:t> </a:t>
            </a:r>
            <a:endParaRPr lang="ru-RU" dirty="0" smtClean="0"/>
          </a:p>
          <a:p>
            <a:endParaRPr lang="ru-RU" dirty="0"/>
          </a:p>
        </p:txBody>
      </p:sp>
      <p:sp>
        <p:nvSpPr>
          <p:cNvPr id="5" name="Выноска 1 4"/>
          <p:cNvSpPr/>
          <p:nvPr/>
        </p:nvSpPr>
        <p:spPr>
          <a:xfrm>
            <a:off x="5786446" y="1142984"/>
            <a:ext cx="3214710" cy="2786082"/>
          </a:xfrm>
          <a:prstGeom prst="borderCallout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000" dirty="0" smtClean="0"/>
              <a:t>ПП 1006, п.6 : При заключении договора потребителю (заказчику) предоставляется в доступной форме информация о возможности получения соответствующих видов и объемов медицинской помощи без взимания платы в рамках программы государственных гарантий бесплатного оказания гражданам медицинской помощи и территориальной программы государственных гарантий бесплатного оказания гражданам медицинской помощи (далее - соответственно программа, территориальная программа).</a:t>
            </a:r>
            <a:endParaRPr lang="ru-RU"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3" name="Содержимое 2"/>
          <p:cNvSpPr>
            <a:spLocks noGrp="1"/>
          </p:cNvSpPr>
          <p:nvPr>
            <p:ph idx="1"/>
          </p:nvPr>
        </p:nvSpPr>
        <p:spPr>
          <a:xfrm>
            <a:off x="301752" y="1000108"/>
            <a:ext cx="8503920" cy="5098940"/>
          </a:xfrm>
        </p:spPr>
        <p:txBody>
          <a:bodyPr>
            <a:normAutofit/>
          </a:bodyPr>
          <a:lstStyle/>
          <a:p>
            <a:pPr algn="just"/>
            <a:r>
              <a:rPr lang="ru-RU" sz="1600" dirty="0" smtClean="0">
                <a:latin typeface="Times New Roman" pitchFamily="18" charset="0"/>
                <a:cs typeface="Times New Roman" pitchFamily="18" charset="0"/>
              </a:rPr>
              <a:t>«Об утверждении Правил предоставления медицинскими организациями платных медицинских услуг»  Постановление Правительства РФ   </a:t>
            </a:r>
            <a:r>
              <a:rPr lang="ru-RU" sz="1600" b="1" dirty="0" smtClean="0">
                <a:latin typeface="Times New Roman" pitchFamily="18" charset="0"/>
                <a:cs typeface="Times New Roman" pitchFamily="18" charset="0"/>
              </a:rPr>
              <a:t>N 1006  </a:t>
            </a:r>
            <a:r>
              <a:rPr lang="ru-RU" sz="1600" dirty="0" smtClean="0">
                <a:latin typeface="Times New Roman" pitchFamily="18" charset="0"/>
                <a:cs typeface="Times New Roman" pitchFamily="18" charset="0"/>
              </a:rPr>
              <a:t>от 4 октября 2012 г. </a:t>
            </a:r>
          </a:p>
          <a:p>
            <a:pPr algn="just"/>
            <a:r>
              <a:rPr lang="ru-RU" sz="1600" dirty="0" smtClean="0">
                <a:latin typeface="Times New Roman" pitchFamily="18" charset="0"/>
                <a:cs typeface="Times New Roman" pitchFamily="18" charset="0"/>
              </a:rPr>
              <a:t>"Об основах охраны здоровья граждан в Российской Федерации" Федеральный закон    </a:t>
            </a:r>
          </a:p>
          <a:p>
            <a:pPr algn="just">
              <a:buNone/>
            </a:pPr>
            <a:r>
              <a:rPr lang="ru-RU" sz="1600" b="1" dirty="0" smtClean="0">
                <a:latin typeface="Times New Roman" pitchFamily="18" charset="0"/>
                <a:cs typeface="Times New Roman" pitchFamily="18" charset="0"/>
              </a:rPr>
              <a:t>       № 323-ФЗ   </a:t>
            </a:r>
            <a:r>
              <a:rPr lang="ru-RU" sz="1600" dirty="0" smtClean="0">
                <a:latin typeface="Times New Roman" pitchFamily="18" charset="0"/>
                <a:cs typeface="Times New Roman" pitchFamily="18" charset="0"/>
              </a:rPr>
              <a:t>от 21 ноября 2011 г.</a:t>
            </a:r>
          </a:p>
          <a:p>
            <a:pPr algn="just"/>
            <a:r>
              <a:rPr lang="ru-RU" sz="1600" dirty="0" smtClean="0">
                <a:latin typeface="Times New Roman" pitchFamily="18" charset="0"/>
                <a:cs typeface="Times New Roman" pitchFamily="18" charset="0"/>
              </a:rPr>
              <a:t>Гражданский Кодекс РФ</a:t>
            </a:r>
          </a:p>
          <a:p>
            <a:pPr algn="just"/>
            <a:r>
              <a:rPr lang="ru-RU" sz="1600" dirty="0" smtClean="0">
                <a:latin typeface="Times New Roman" pitchFamily="18" charset="0"/>
                <a:cs typeface="Times New Roman" pitchFamily="18" charset="0"/>
              </a:rPr>
              <a:t>Семейный Кодекс РФ</a:t>
            </a:r>
          </a:p>
          <a:p>
            <a:pPr algn="just"/>
            <a:r>
              <a:rPr lang="ru-RU" sz="1600" dirty="0" smtClean="0">
                <a:latin typeface="Times New Roman" pitchFamily="18" charset="0"/>
                <a:cs typeface="Times New Roman" pitchFamily="18" charset="0"/>
              </a:rPr>
              <a:t>«Об опеке и попечительстве»  Федеральный закон </a:t>
            </a:r>
            <a:r>
              <a:rPr lang="ru-RU" sz="1600" b="1" dirty="0" smtClean="0">
                <a:latin typeface="Times New Roman" pitchFamily="18" charset="0"/>
                <a:cs typeface="Times New Roman" pitchFamily="18" charset="0"/>
              </a:rPr>
              <a:t>№ 48-ФЗ  </a:t>
            </a:r>
            <a:r>
              <a:rPr lang="ru-RU" sz="1600" dirty="0" smtClean="0">
                <a:latin typeface="Times New Roman" pitchFamily="18" charset="0"/>
                <a:cs typeface="Times New Roman" pitchFamily="18" charset="0"/>
              </a:rPr>
              <a:t>от 24 апреля 2008 г . </a:t>
            </a:r>
          </a:p>
          <a:p>
            <a:pPr algn="just"/>
            <a:r>
              <a:rPr lang="ru-RU" sz="1600" dirty="0" smtClean="0">
                <a:latin typeface="Times New Roman" pitchFamily="18" charset="0"/>
                <a:cs typeface="Times New Roman" pitchFamily="18" charset="0"/>
              </a:rPr>
              <a:t>«О психиатрической помощи и гарантиях прав граждан при ее оказании» Закон РФ </a:t>
            </a:r>
          </a:p>
          <a:p>
            <a:pPr algn="just">
              <a:buNone/>
            </a:pP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  3185-1 </a:t>
            </a:r>
            <a:r>
              <a:rPr lang="ru-RU" sz="1600" dirty="0" smtClean="0">
                <a:latin typeface="Times New Roman" pitchFamily="18" charset="0"/>
                <a:cs typeface="Times New Roman" pitchFamily="18" charset="0"/>
              </a:rPr>
              <a:t>от 02 июля 1992  г.</a:t>
            </a:r>
          </a:p>
          <a:p>
            <a:pPr algn="just"/>
            <a:r>
              <a:rPr lang="ru-RU" sz="1600" dirty="0" smtClean="0">
                <a:latin typeface="Times New Roman" pitchFamily="18" charset="0"/>
                <a:cs typeface="Times New Roman" pitchFamily="18" charset="0"/>
              </a:rPr>
              <a:t>«О защите прав потребителей»   Закон РФ  </a:t>
            </a:r>
            <a:r>
              <a:rPr lang="ru-RU" sz="1600" b="1" dirty="0" smtClean="0">
                <a:latin typeface="Times New Roman" pitchFamily="18" charset="0"/>
                <a:cs typeface="Times New Roman" pitchFamily="18" charset="0"/>
              </a:rPr>
              <a:t>№ 2300-1  </a:t>
            </a:r>
            <a:r>
              <a:rPr lang="ru-RU" sz="1600" dirty="0" smtClean="0">
                <a:latin typeface="Times New Roman" pitchFamily="18" charset="0"/>
                <a:cs typeface="Times New Roman" pitchFamily="18" charset="0"/>
              </a:rPr>
              <a:t>от 7 февраля 1992 г.</a:t>
            </a:r>
          </a:p>
          <a:p>
            <a:pPr algn="just"/>
            <a:r>
              <a:rPr lang="ru-RU" sz="1600" dirty="0" smtClean="0">
                <a:latin typeface="Times New Roman" pitchFamily="18" charset="0"/>
                <a:cs typeface="Times New Roman" pitchFamily="18" charset="0"/>
              </a:rPr>
              <a:t>«Об утверждении Порядка информирования медицинскими организациями органов внутренних дел о поступлении пациентов, в отношении которых имеются достаточные основания полагать, что вред их здоровью причинен в результате противоправных действий» Приказ Министерства здравоохранения и социального развития РФ </a:t>
            </a:r>
            <a:r>
              <a:rPr lang="ru-RU" sz="1600" b="1" dirty="0" smtClean="0">
                <a:latin typeface="Times New Roman" pitchFamily="18" charset="0"/>
                <a:cs typeface="Times New Roman" pitchFamily="18" charset="0"/>
              </a:rPr>
              <a:t>№ 565н</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от 17 мая 2012 г. </a:t>
            </a:r>
          </a:p>
          <a:p>
            <a:r>
              <a:rPr lang="ru-RU" sz="1600" dirty="0" smtClean="0">
                <a:latin typeface="Times New Roman" pitchFamily="18" charset="0"/>
                <a:cs typeface="Times New Roman" pitchFamily="18" charset="0"/>
              </a:rPr>
              <a:t>«Об основах системы профилактики безнадзорности и правонарушений несовершеннолетних» Федеральный закон   </a:t>
            </a:r>
            <a:r>
              <a:rPr lang="ru-RU" sz="1600" b="1" dirty="0" smtClean="0">
                <a:latin typeface="Times New Roman" pitchFamily="18" charset="0"/>
                <a:cs typeface="Times New Roman" pitchFamily="18" charset="0"/>
              </a:rPr>
              <a:t>№ 120-ФЗ  </a:t>
            </a:r>
            <a:r>
              <a:rPr lang="ru-RU" sz="1600" dirty="0" smtClean="0">
                <a:latin typeface="Times New Roman" pitchFamily="18" charset="0"/>
                <a:cs typeface="Times New Roman" pitchFamily="18" charset="0"/>
              </a:rPr>
              <a:t>от  24 июня 1999 г.</a:t>
            </a:r>
          </a:p>
          <a:p>
            <a:endParaRPr lang="ru-RU" sz="1200" b="1" dirty="0" smtClean="0"/>
          </a:p>
          <a:p>
            <a:pPr algn="just"/>
            <a:endParaRPr lang="ru-RU" sz="1200" dirty="0" smtClean="0"/>
          </a:p>
          <a:p>
            <a:pPr algn="just"/>
            <a:endParaRPr lang="ru-RU" sz="1200" b="1" dirty="0" smtClean="0"/>
          </a:p>
          <a:p>
            <a:pPr algn="just"/>
            <a:endParaRPr lang="ru-RU" sz="1200" dirty="0" smtClean="0"/>
          </a:p>
          <a:p>
            <a:pPr algn="ctr">
              <a:buNone/>
            </a:pPr>
            <a:endParaRPr lang="ru-RU" sz="2000"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4" name="Содержимое 3"/>
          <p:cNvSpPr>
            <a:spLocks noGrp="1"/>
          </p:cNvSpPr>
          <p:nvPr>
            <p:ph idx="1"/>
          </p:nvPr>
        </p:nvSpPr>
        <p:spPr>
          <a:xfrm>
            <a:off x="457200" y="1357298"/>
            <a:ext cx="8229600" cy="5217238"/>
          </a:xfrm>
        </p:spPr>
        <p:style>
          <a:lnRef idx="1">
            <a:schemeClr val="accent2"/>
          </a:lnRef>
          <a:fillRef idx="2">
            <a:schemeClr val="accent2"/>
          </a:fillRef>
          <a:effectRef idx="1">
            <a:schemeClr val="accent2"/>
          </a:effectRef>
          <a:fontRef idx="minor">
            <a:schemeClr val="dk1"/>
          </a:fontRef>
        </p:style>
        <p:txBody>
          <a:bodyPr>
            <a:normAutofit fontScale="40000" lnSpcReduction="20000"/>
          </a:bodyPr>
          <a:lstStyle/>
          <a:p>
            <a:pPr>
              <a:buNone/>
            </a:pPr>
            <a:r>
              <a:rPr lang="ru-RU" sz="3000" b="1" dirty="0" smtClean="0"/>
              <a:t>Согласие на обработку персональных данных</a:t>
            </a:r>
            <a:endParaRPr lang="ru-RU" sz="3000" dirty="0" smtClean="0"/>
          </a:p>
          <a:p>
            <a:pPr>
              <a:buNone/>
            </a:pPr>
            <a:r>
              <a:rPr lang="ru-RU" sz="3000" dirty="0" smtClean="0"/>
              <a:t>	В соответствии с требованиями ст. 9 ФЗ РФ от 27.07.2006 г.  «О персональных данных»  № 152-ФЗ, даю согласие на обработку </a:t>
            </a:r>
            <a:r>
              <a:rPr lang="ru-RU" sz="3000" dirty="0" smtClean="0">
                <a:solidFill>
                  <a:srgbClr val="00B0F0"/>
                </a:solidFill>
              </a:rPr>
              <a:t>ХХХХХХХХ</a:t>
            </a:r>
            <a:r>
              <a:rPr lang="ru-RU" sz="3000" dirty="0" smtClean="0"/>
              <a:t>  и его уполномоченным представителям (далее — Оператор) моих/Пациента, законным представителем которого я являюсь, персональных данных, данных о состоянии здоровья, заболеваниях, случаях обращения за медицинской помощью и иных персональных данных, необходимых для выполнения Оператором медицинских услуг  — в медико-профилактических целях, в целях установления медицинского диагноза и оказания медицинских услуг, при условии, что их обработка осуществляется  лицом, профессионально занимающимся медицинской деятельностью и обязанным сохранять врачебную тайну.  Предоставляю Оператору право осуществлять действия (операции) с вышеуказанными  персональными данными,  включая сбор, запись, систематизацию, накопление, хранение, уточнение (обновление, изменение), извлечение, использование, передачу (предоставление, доступ), обезличивание, блокирование, удаление, уничтожение персональных данных. Оператор вправе так же обрабатывать вышеуказанные персональные данные  посредством внесения их в электронную базу  данных, включая в списки (реестры) и отчетные формы, иным способом, необходимым для исполнения обязательств по заключенному Договору и требованиям действующего законодательства.     Даю согласие на передачу персональных данных, </a:t>
            </a:r>
            <a:r>
              <a:rPr lang="ru-RU" sz="3000" dirty="0" smtClean="0">
                <a:solidFill>
                  <a:srgbClr val="0070C0"/>
                </a:solidFill>
              </a:rPr>
              <a:t>в ограниченном объёме, определяемым видом исследования,  для выполнения  диагностических  исследований  </a:t>
            </a:r>
            <a:r>
              <a:rPr lang="en-US" sz="3000" dirty="0" smtClean="0">
                <a:solidFill>
                  <a:srgbClr val="00B0F0"/>
                </a:solidFill>
              </a:rPr>
              <a:t>YYYYYYY</a:t>
            </a:r>
            <a:endParaRPr lang="ru-RU" sz="3000" dirty="0" smtClean="0">
              <a:solidFill>
                <a:srgbClr val="00B0F0"/>
              </a:solidFill>
            </a:endParaRPr>
          </a:p>
          <a:p>
            <a:pPr>
              <a:buNone/>
            </a:pPr>
            <a:r>
              <a:rPr lang="ru-RU" sz="3000" dirty="0" smtClean="0"/>
              <a:t>Настоящее согласие дано мной с момента подписания  настоящего Договора и действует на всё время, необходимое для оказания медицинских услуг, вплоть до расторжения настоящего Договора, и времени, необходимого для завершения взаиморасчетов по оплате оказанных до этого по договору медицинских услуг, а так же сроков хранения документов, содержащих персональные данные в соответствии с действующим законодательством. </a:t>
            </a:r>
          </a:p>
          <a:p>
            <a:pPr>
              <a:buNone/>
            </a:pPr>
            <a:r>
              <a:rPr lang="ru-RU" sz="3000" dirty="0" smtClean="0"/>
              <a:t>Я оставляю за собой право отозвать  согласие путем составления письменного документа, который может быть направлен в адрес Оператора по почте заказным письмом с уведомлением о вручении, либо  лично под расписку  представителю Оператора, при этом Оператор обязан прекратить их обработку в течение периода времени, необходимого для завершения взаиморасчетов по оплате оказанных до этого по Договору  медицинских услуг. </a:t>
            </a:r>
          </a:p>
          <a:p>
            <a:pPr>
              <a:buNone/>
            </a:pPr>
            <a:r>
              <a:rPr lang="ru-RU" sz="3000" dirty="0" smtClean="0"/>
              <a:t> </a:t>
            </a:r>
          </a:p>
          <a:p>
            <a:pPr>
              <a:buNone/>
            </a:pPr>
            <a:r>
              <a:rPr lang="ru-RU" sz="3000" dirty="0" smtClean="0"/>
              <a:t> </a:t>
            </a:r>
          </a:p>
          <a:p>
            <a:pPr lvl="0">
              <a:buNone/>
            </a:pPr>
            <a:r>
              <a:rPr lang="ru-RU" sz="3000" dirty="0" err="1" smtClean="0"/>
              <a:t>____________________________________Фамилия</a:t>
            </a:r>
            <a:r>
              <a:rPr lang="ru-RU" sz="3000" dirty="0" smtClean="0"/>
              <a:t>  И.О. </a:t>
            </a:r>
          </a:p>
          <a:p>
            <a:pPr>
              <a:buNone/>
            </a:pPr>
            <a:r>
              <a:rPr lang="ru-RU" sz="3000" dirty="0" smtClean="0"/>
              <a:t>                                                                   (подпись Пациента/Представитель)</a:t>
            </a:r>
          </a:p>
          <a:p>
            <a:pPr>
              <a:buNone/>
            </a:pPr>
            <a:r>
              <a:rPr lang="ru-RU" b="1" dirty="0" smtClean="0"/>
              <a:t> </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4" name="Содержимое 3"/>
          <p:cNvSpPr>
            <a:spLocks noGrp="1"/>
          </p:cNvSpPr>
          <p:nvPr>
            <p:ph idx="1"/>
          </p:nvPr>
        </p:nvSpPr>
        <p:spPr>
          <a:xfrm>
            <a:off x="428596" y="714356"/>
            <a:ext cx="6686568" cy="6143644"/>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pPr>
              <a:buNone/>
            </a:pPr>
            <a:r>
              <a:rPr lang="ru-RU" b="1" dirty="0" smtClean="0"/>
              <a:t>Информированное добровольное согласие </a:t>
            </a:r>
            <a:endParaRPr lang="ru-RU" dirty="0" smtClean="0"/>
          </a:p>
          <a:p>
            <a:pPr>
              <a:buNone/>
            </a:pPr>
            <a:r>
              <a:rPr lang="ru-RU" b="1" dirty="0" smtClean="0"/>
              <a:t>на виды медицинских вмешательств, на которые граждане дают информированное добровольное согласие при выборе врача и медицинской организации </a:t>
            </a:r>
            <a:endParaRPr lang="ru-RU" dirty="0" smtClean="0"/>
          </a:p>
          <a:p>
            <a:pPr>
              <a:buNone/>
            </a:pPr>
            <a:r>
              <a:rPr lang="ru-RU" dirty="0" smtClean="0"/>
              <a:t>	Даю информированное добровольное согласие на следующие виды медицинских вмешательств, включённых  в  Перечень  определённых  видов  медицинских  вмешательств, на которые  граждане  дают  информированное  добровольное  согласие при выборе врача и медицинской организации для получения первичной медико-санитарной помощи,  утвержденный  приказом  Министерства здравоохранения и социального развития  Российской Федерации от 23 апреля 2012 г. N 390н  (далее - Перечень),  которые могут быть оказаны мне </a:t>
            </a:r>
            <a:r>
              <a:rPr lang="ru-RU" dirty="0" smtClean="0"/>
              <a:t>в ХХХХХ </a:t>
            </a:r>
            <a:r>
              <a:rPr lang="ru-RU" dirty="0" smtClean="0"/>
              <a:t>в течение срока действия настоящего договора.</a:t>
            </a:r>
          </a:p>
          <a:p>
            <a:pPr>
              <a:buNone/>
            </a:pPr>
            <a:r>
              <a:rPr lang="ru-RU" dirty="0" smtClean="0"/>
              <a:t>	1.Опрос, в том числе выявление жалоб, сбор анамнеза.</a:t>
            </a:r>
          </a:p>
          <a:p>
            <a:pPr>
              <a:buNone/>
            </a:pPr>
            <a:r>
              <a:rPr lang="ru-RU" dirty="0" smtClean="0"/>
              <a:t>	2. Осмотр, в том числе пальпация, перкуссия, аускультация, риноскопия, фарингоскопия, непрямая ларингоскопия, вагинальное исследование (для женщин), ректальное исследование.</a:t>
            </a:r>
          </a:p>
          <a:p>
            <a:pPr>
              <a:buNone/>
            </a:pPr>
            <a:r>
              <a:rPr lang="ru-RU" dirty="0" smtClean="0"/>
              <a:t>	3. Антропометрические исследования.</a:t>
            </a:r>
          </a:p>
          <a:p>
            <a:pPr>
              <a:buNone/>
            </a:pPr>
            <a:r>
              <a:rPr lang="ru-RU" dirty="0" smtClean="0"/>
              <a:t>	4. Термометрия.</a:t>
            </a:r>
          </a:p>
          <a:p>
            <a:pPr>
              <a:buNone/>
            </a:pPr>
            <a:r>
              <a:rPr lang="ru-RU" dirty="0" smtClean="0"/>
              <a:t>	5. Тонометрия.</a:t>
            </a:r>
          </a:p>
          <a:p>
            <a:pPr>
              <a:buNone/>
            </a:pPr>
            <a:r>
              <a:rPr lang="ru-RU" dirty="0" smtClean="0"/>
              <a:t>	6. </a:t>
            </a:r>
            <a:r>
              <a:rPr lang="ru-RU" dirty="0" err="1" smtClean="0"/>
              <a:t>Неинвазивные</a:t>
            </a:r>
            <a:r>
              <a:rPr lang="ru-RU" dirty="0" smtClean="0"/>
              <a:t> исследования органа зрения и зрительных функций.</a:t>
            </a:r>
          </a:p>
          <a:p>
            <a:pPr>
              <a:buNone/>
            </a:pPr>
            <a:r>
              <a:rPr lang="ru-RU" dirty="0" smtClean="0"/>
              <a:t>	7. </a:t>
            </a:r>
            <a:r>
              <a:rPr lang="ru-RU" dirty="0" err="1" smtClean="0"/>
              <a:t>Неинвазивные</a:t>
            </a:r>
            <a:r>
              <a:rPr lang="ru-RU" dirty="0" smtClean="0"/>
              <a:t> исследования органа слуха и слуховых функций.</a:t>
            </a:r>
          </a:p>
          <a:p>
            <a:pPr>
              <a:buNone/>
            </a:pPr>
            <a:r>
              <a:rPr lang="ru-RU" dirty="0" smtClean="0"/>
              <a:t>	8. Исследование функций нервной системы (чувствительной и двигательной сферы).</a:t>
            </a:r>
          </a:p>
          <a:p>
            <a:pPr>
              <a:buNone/>
            </a:pPr>
            <a:r>
              <a:rPr lang="ru-RU" dirty="0" smtClean="0"/>
              <a:t>	9. Лабораторные методы обследования, в том числе клинические, биохимические, бактериологические, вирусологические, иммунологические.</a:t>
            </a:r>
          </a:p>
          <a:p>
            <a:pPr>
              <a:buNone/>
            </a:pPr>
            <a:r>
              <a:rPr lang="ru-RU" dirty="0" smtClean="0"/>
              <a:t>	10. Функциональные методы обследования, в том числе электрокардиография, суточное </a:t>
            </a:r>
            <a:r>
              <a:rPr lang="ru-RU" dirty="0" err="1" smtClean="0"/>
              <a:t>мониторирование</a:t>
            </a:r>
            <a:r>
              <a:rPr lang="ru-RU" dirty="0" smtClean="0"/>
              <a:t> артериального давления, суточное </a:t>
            </a:r>
            <a:r>
              <a:rPr lang="ru-RU" dirty="0" err="1" smtClean="0"/>
              <a:t>мониторирование</a:t>
            </a:r>
            <a:r>
              <a:rPr lang="ru-RU" dirty="0" smtClean="0"/>
              <a:t> электрокардиограммы, спирография, </a:t>
            </a:r>
            <a:r>
              <a:rPr lang="ru-RU" dirty="0" err="1" smtClean="0"/>
              <a:t>пневмотахометрия</a:t>
            </a:r>
            <a:r>
              <a:rPr lang="ru-RU" dirty="0" smtClean="0"/>
              <a:t>, </a:t>
            </a:r>
            <a:r>
              <a:rPr lang="ru-RU" dirty="0" err="1" smtClean="0"/>
              <a:t>пикфлуометрия</a:t>
            </a:r>
            <a:r>
              <a:rPr lang="ru-RU" dirty="0" smtClean="0"/>
              <a:t>, </a:t>
            </a:r>
            <a:r>
              <a:rPr lang="ru-RU" dirty="0" err="1" smtClean="0"/>
              <a:t>рэоэнцефалография</a:t>
            </a:r>
            <a:r>
              <a:rPr lang="ru-RU" dirty="0" smtClean="0"/>
              <a:t>, электроэнцефалография, </a:t>
            </a:r>
            <a:r>
              <a:rPr lang="ru-RU" dirty="0" err="1" smtClean="0"/>
              <a:t>кардиотокография</a:t>
            </a:r>
            <a:r>
              <a:rPr lang="ru-RU" dirty="0" smtClean="0"/>
              <a:t> (для беременных).</a:t>
            </a:r>
          </a:p>
          <a:p>
            <a:pPr>
              <a:buNone/>
            </a:pPr>
            <a:r>
              <a:rPr lang="ru-RU" dirty="0" smtClean="0"/>
              <a:t>	11. Рентгенологические методы обследования, в том числе флюорография (для лиц старше 15 лет) и рентгенография, ультразвуковые исследования, </a:t>
            </a:r>
            <a:r>
              <a:rPr lang="ru-RU" dirty="0" err="1" smtClean="0"/>
              <a:t>допплерографические</a:t>
            </a:r>
            <a:r>
              <a:rPr lang="ru-RU" dirty="0" smtClean="0"/>
              <a:t> исследования.</a:t>
            </a:r>
          </a:p>
          <a:p>
            <a:pPr>
              <a:buNone/>
            </a:pPr>
            <a:r>
              <a:rPr lang="ru-RU" dirty="0" smtClean="0"/>
              <a:t>	12. Введение лекарственных препаратов по назначению врача, в том числе внутримышечно, внутривенно, подкожно, </a:t>
            </a:r>
            <a:r>
              <a:rPr lang="ru-RU" dirty="0" err="1" smtClean="0"/>
              <a:t>внутрикожно</a:t>
            </a:r>
            <a:r>
              <a:rPr lang="ru-RU" dirty="0" smtClean="0"/>
              <a:t>.</a:t>
            </a:r>
          </a:p>
          <a:p>
            <a:pPr>
              <a:buNone/>
            </a:pPr>
            <a:r>
              <a:rPr lang="ru-RU" dirty="0" smtClean="0"/>
              <a:t>	13. Медицинский массаж.</a:t>
            </a:r>
          </a:p>
          <a:p>
            <a:pPr>
              <a:buNone/>
            </a:pPr>
            <a:r>
              <a:rPr lang="ru-RU" dirty="0" smtClean="0"/>
              <a:t>	14. Лечебная физкультура.</a:t>
            </a:r>
          </a:p>
          <a:p>
            <a:pPr>
              <a:buNone/>
            </a:pPr>
            <a:r>
              <a:rPr lang="ru-RU" dirty="0" smtClean="0"/>
              <a:t>для  получения  первичной  медико-санитарной помощи </a:t>
            </a:r>
            <a:r>
              <a:rPr lang="ru-RU" dirty="0" smtClean="0"/>
              <a:t>в ХХХХХХХ. </a:t>
            </a:r>
            <a:r>
              <a:rPr lang="ru-RU" dirty="0" smtClean="0"/>
              <a:t>Медицинским </a:t>
            </a:r>
            <a:r>
              <a:rPr lang="ru-RU" smtClean="0"/>
              <a:t>работником </a:t>
            </a:r>
            <a:r>
              <a:rPr lang="ru-RU" smtClean="0"/>
              <a:t>ХХХХХХХ </a:t>
            </a:r>
            <a:r>
              <a:rPr lang="ru-RU" dirty="0" smtClean="0"/>
              <a:t>в доступной для меня форме мне разъяснены цели, методы оказания медицинской помощи, связанный с ними риск, возможные варианты медицинских вмешательств, их  последствия,  в  том  числе  вероятность  развития  осложнений, а также предполагаемые  результаты оказания медицинской помощи. Мне разъяснено, что я  имею  право  отказаться  от  одного  или  нескольких  видов  медицинских вмешательств,  включённых в Перечень, или потребовать его (их) прекращения, за  исключением  случаев,  предусмотренных  частью 9 статьи 20 Федерального закона  от 21 ноября 2011 г. N 323-ФЗ «Об основах охраны здоровья граждан в Российской  Федерации».  </a:t>
            </a:r>
          </a:p>
          <a:p>
            <a:pPr>
              <a:buNone/>
            </a:pPr>
            <a:r>
              <a:rPr lang="ru-RU" dirty="0" smtClean="0"/>
              <a:t> </a:t>
            </a:r>
          </a:p>
          <a:p>
            <a:pPr lvl="0">
              <a:buNone/>
            </a:pPr>
            <a:r>
              <a:rPr lang="ru-RU" dirty="0" err="1" smtClean="0"/>
              <a:t>_________________________________Фамилия</a:t>
            </a:r>
            <a:r>
              <a:rPr lang="ru-RU" dirty="0" smtClean="0"/>
              <a:t>  И.О. </a:t>
            </a:r>
          </a:p>
          <a:p>
            <a:pPr>
              <a:buNone/>
            </a:pPr>
            <a:r>
              <a:rPr lang="ru-RU" dirty="0" smtClean="0"/>
              <a:t>                                                                          (подпись Пациента/Представителя)</a:t>
            </a:r>
          </a:p>
          <a:p>
            <a:pPr>
              <a:buNone/>
            </a:pPr>
            <a:r>
              <a:rPr lang="ru-RU" dirty="0" smtClean="0"/>
              <a:t> </a:t>
            </a:r>
          </a:p>
          <a:p>
            <a:pPr>
              <a:buNone/>
            </a:pPr>
            <a:r>
              <a:rPr lang="ru-RU" dirty="0" smtClean="0"/>
              <a:t>Сообщаю сведения  о  выбранных  мною  лицах, которым в соответствии с пунктом 5 части  5  статьи  19  Федерального закона от 21 ноября 2011 г. N 323-ФЗ «Об основах охраны здоровья граждан в РФ» может быть передана информация о состоянии  моего здоровья: </a:t>
            </a:r>
          </a:p>
          <a:p>
            <a:pPr>
              <a:buNone/>
            </a:pPr>
            <a:r>
              <a:rPr lang="ru-RU" dirty="0" smtClean="0"/>
              <a:t> </a:t>
            </a:r>
          </a:p>
          <a:p>
            <a:pPr>
              <a:buNone/>
            </a:pPr>
            <a:r>
              <a:rPr lang="ru-RU" dirty="0" smtClean="0"/>
              <a:t> _____________________________________________________________________________тел._____________________</a:t>
            </a:r>
          </a:p>
          <a:p>
            <a:pPr>
              <a:buNone/>
            </a:pPr>
            <a:r>
              <a:rPr lang="ru-RU" dirty="0" smtClean="0"/>
              <a:t>(Ф.И.О. гражданина, контактный телефон)</a:t>
            </a:r>
          </a:p>
          <a:p>
            <a:pPr>
              <a:buNone/>
            </a:pPr>
            <a:r>
              <a:rPr lang="ru-RU" dirty="0" smtClean="0"/>
              <a:t> _____________________________________________________________________________тел._____________________</a:t>
            </a:r>
          </a:p>
          <a:p>
            <a:pPr>
              <a:buNone/>
            </a:pPr>
            <a:r>
              <a:rPr lang="ru-RU" dirty="0" smtClean="0"/>
              <a:t>(Ф.И.О. гражданина, контактный телефон)</a:t>
            </a:r>
          </a:p>
          <a:p>
            <a:pPr>
              <a:buNone/>
            </a:pPr>
            <a:r>
              <a:rPr lang="ru-RU" dirty="0" smtClean="0"/>
              <a:t> </a:t>
            </a:r>
          </a:p>
          <a:p>
            <a:pPr>
              <a:buNone/>
            </a:pPr>
            <a:r>
              <a:rPr lang="ru-RU" dirty="0" smtClean="0"/>
              <a:t> </a:t>
            </a:r>
            <a:r>
              <a:rPr lang="ru-RU" dirty="0" err="1" smtClean="0"/>
              <a:t>_____________________________________Фамилия</a:t>
            </a:r>
            <a:r>
              <a:rPr lang="ru-RU" dirty="0" smtClean="0"/>
              <a:t>  И.О. </a:t>
            </a:r>
          </a:p>
          <a:p>
            <a:pPr>
              <a:buNone/>
            </a:pPr>
            <a:r>
              <a:rPr lang="ru-RU" dirty="0" smtClean="0"/>
              <a:t>                                                                   (подпись Пациента/Представителя)</a:t>
            </a:r>
          </a:p>
          <a:p>
            <a:pPr>
              <a:buNone/>
            </a:pPr>
            <a:endParaRPr lang="ru-RU" dirty="0" smtClean="0"/>
          </a:p>
          <a:p>
            <a:pPr>
              <a:buNone/>
            </a:pPr>
            <a:r>
              <a:rPr lang="ru-RU" dirty="0" smtClean="0"/>
              <a:t> Подпись медицинского работника </a:t>
            </a:r>
            <a:r>
              <a:rPr lang="ru-RU" dirty="0" smtClean="0">
                <a:solidFill>
                  <a:srgbClr val="0070C0"/>
                </a:solidFill>
              </a:rPr>
              <a:t>ХХХХХХ</a:t>
            </a:r>
          </a:p>
          <a:p>
            <a:pPr>
              <a:buNone/>
            </a:pPr>
            <a:r>
              <a:rPr lang="ru-RU" dirty="0" smtClean="0"/>
              <a:t>оформившего договор и ответственного за взятие </a:t>
            </a:r>
          </a:p>
          <a:p>
            <a:pPr>
              <a:buNone/>
            </a:pPr>
            <a:r>
              <a:rPr lang="ru-RU" dirty="0" smtClean="0"/>
              <a:t>информированных согласий Пациента/Представителя          ____________________                        </a:t>
            </a:r>
          </a:p>
          <a:p>
            <a:pPr>
              <a:buNone/>
            </a:pPr>
            <a:r>
              <a:rPr lang="ru-RU" dirty="0" smtClean="0"/>
              <a:t> </a:t>
            </a:r>
          </a:p>
          <a:p>
            <a:pPr>
              <a:buNone/>
            </a:pPr>
            <a:r>
              <a:rPr lang="ru-RU" dirty="0" smtClean="0"/>
              <a:t>                                                                                                                 </a:t>
            </a:r>
            <a:r>
              <a:rPr lang="ru-RU" dirty="0" err="1" smtClean="0"/>
              <a:t>Дата________________</a:t>
            </a:r>
            <a:endParaRPr lang="ru-RU" dirty="0" smtClean="0"/>
          </a:p>
          <a:p>
            <a:pPr>
              <a:buNone/>
            </a:pPr>
            <a:endParaRPr lang="ru-RU" dirty="0" smtClean="0"/>
          </a:p>
          <a:p>
            <a:pPr>
              <a:buNone/>
            </a:pPr>
            <a:r>
              <a:rPr lang="ru-RU" dirty="0" smtClean="0"/>
              <a:t> </a:t>
            </a:r>
          </a:p>
          <a:p>
            <a:pPr>
              <a:buNone/>
            </a:pPr>
            <a:r>
              <a:rPr lang="ru-RU" dirty="0" smtClean="0"/>
              <a:t> </a:t>
            </a:r>
          </a:p>
          <a:p>
            <a:pPr>
              <a:buNone/>
            </a:pPr>
            <a:endParaRPr lang="ru-RU" dirty="0"/>
          </a:p>
        </p:txBody>
      </p:sp>
      <p:sp>
        <p:nvSpPr>
          <p:cNvPr id="5" name="Выноска 1 4"/>
          <p:cNvSpPr/>
          <p:nvPr/>
        </p:nvSpPr>
        <p:spPr>
          <a:xfrm>
            <a:off x="7358082" y="1000108"/>
            <a:ext cx="1785918" cy="4572032"/>
          </a:xfrm>
          <a:prstGeom prst="borderCallout1">
            <a:avLst>
              <a:gd name="adj1" fmla="val 18750"/>
              <a:gd name="adj2" fmla="val -8333"/>
              <a:gd name="adj3" fmla="val 33280"/>
              <a:gd name="adj4" fmla="val -14395"/>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ПП 1006, п. 28. Платные медицинские услуги предоставляются при наличии информированного добровольного согласия потребителя (законного представителя потребителя), данного в порядке, установленном законодательством Российской Федерации об охране здоровья граждан.</a:t>
            </a:r>
            <a:endParaRPr lang="ru-RU" sz="1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4" name="Содержимое 3"/>
          <p:cNvSpPr>
            <a:spLocks noGrp="1"/>
          </p:cNvSpPr>
          <p:nvPr>
            <p:ph idx="1"/>
          </p:nvPr>
        </p:nvSpPr>
        <p:spPr>
          <a:xfrm>
            <a:off x="457200" y="785794"/>
            <a:ext cx="6472254" cy="5788742"/>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pPr>
              <a:buNone/>
            </a:pPr>
            <a:r>
              <a:rPr lang="ru-RU" sz="4000" dirty="0" smtClean="0"/>
              <a:t>ДОПОЛНИТЕЛЬНОЕ СОГЛАШЕНИЕ №___ от «____»______________201__ г.</a:t>
            </a:r>
          </a:p>
          <a:p>
            <a:pPr>
              <a:buNone/>
            </a:pPr>
            <a:r>
              <a:rPr lang="ru-RU" sz="4000" dirty="0" smtClean="0"/>
              <a:t>к договору об оказании медицинских услуг №___ от «___»_________201___ г.</a:t>
            </a:r>
          </a:p>
          <a:p>
            <a:pPr>
              <a:buNone/>
            </a:pPr>
            <a:endParaRPr lang="ru-RU" sz="4000" dirty="0" smtClean="0"/>
          </a:p>
          <a:p>
            <a:pPr>
              <a:buNone/>
            </a:pPr>
            <a:r>
              <a:rPr lang="ru-RU" sz="4000" dirty="0" smtClean="0">
                <a:solidFill>
                  <a:srgbClr val="0070C0"/>
                </a:solidFill>
              </a:rPr>
              <a:t>ХХХХХХХ</a:t>
            </a:r>
            <a:r>
              <a:rPr lang="ru-RU" sz="4000" dirty="0" smtClean="0"/>
              <a:t>  в лице </a:t>
            </a:r>
            <a:r>
              <a:rPr lang="ru-RU" sz="4000" dirty="0" smtClean="0">
                <a:solidFill>
                  <a:srgbClr val="0070C0"/>
                </a:solidFill>
              </a:rPr>
              <a:t>директора </a:t>
            </a:r>
            <a:r>
              <a:rPr lang="ru-RU" sz="4000" dirty="0" err="1" smtClean="0">
                <a:solidFill>
                  <a:srgbClr val="0070C0"/>
                </a:solidFill>
              </a:rPr>
              <a:t>хххххххххх</a:t>
            </a:r>
            <a:r>
              <a:rPr lang="ru-RU" sz="4000" dirty="0" smtClean="0"/>
              <a:t>, действующего на основании </a:t>
            </a:r>
            <a:r>
              <a:rPr lang="ru-RU" sz="4000" dirty="0" smtClean="0">
                <a:solidFill>
                  <a:srgbClr val="0070C0"/>
                </a:solidFill>
              </a:rPr>
              <a:t>Устава</a:t>
            </a:r>
            <a:r>
              <a:rPr lang="ru-RU" sz="4000" dirty="0" smtClean="0"/>
              <a:t>, именуемое в дальнейшем «Исполнитель», с одной стороны и </a:t>
            </a:r>
            <a:r>
              <a:rPr lang="ru-RU" sz="4000" i="1" dirty="0" smtClean="0"/>
              <a:t>____________________________________</a:t>
            </a:r>
            <a:r>
              <a:rPr lang="ru-RU" sz="4000" dirty="0" smtClean="0"/>
              <a:t>, именуемый (</a:t>
            </a:r>
            <a:r>
              <a:rPr lang="ru-RU" sz="4000" dirty="0" err="1" smtClean="0"/>
              <a:t>ая</a:t>
            </a:r>
            <a:r>
              <a:rPr lang="ru-RU" sz="4000" dirty="0" smtClean="0"/>
              <a:t>) в дальнейшем «Пациент/Представитель/Заказчик», с другой стороны, далее совместно именуемые «Стороны», заключили настоящее Дополнительное соглашение к Договору об оказании платных медицинских услуг №____ от «___»_________201__ г. о нижеследующем:</a:t>
            </a:r>
          </a:p>
          <a:p>
            <a:pPr>
              <a:buNone/>
            </a:pPr>
            <a:endParaRPr lang="ru-RU" sz="4000" dirty="0" smtClean="0"/>
          </a:p>
          <a:p>
            <a:pPr>
              <a:buNone/>
            </a:pPr>
            <a:r>
              <a:rPr lang="ru-RU" sz="4000" dirty="0" smtClean="0"/>
              <a:t>1. Пациент/Представитель просит и поручает оказать, Пациент/Представитель/Заказчик обязуется оплатить, а Исполнитель обязуется оказать следующие медицинские услуги, если они не противопоказаны Пациенту:</a:t>
            </a:r>
          </a:p>
          <a:p>
            <a:pPr>
              <a:buNone/>
            </a:pPr>
            <a:r>
              <a:rPr lang="ru-RU" sz="4000" dirty="0" smtClean="0"/>
              <a:t>Наименование услуги</a:t>
            </a:r>
          </a:p>
          <a:p>
            <a:pPr>
              <a:buNone/>
            </a:pPr>
            <a:r>
              <a:rPr lang="ru-RU" sz="4000" dirty="0" smtClean="0">
                <a:solidFill>
                  <a:srgbClr val="0070C0"/>
                </a:solidFill>
              </a:rPr>
              <a:t>Медицинский работник, непосредственно оказывающий услугу</a:t>
            </a:r>
          </a:p>
          <a:p>
            <a:pPr>
              <a:buNone/>
            </a:pPr>
            <a:r>
              <a:rPr lang="ru-RU" sz="4000" dirty="0" smtClean="0">
                <a:solidFill>
                  <a:srgbClr val="0070C0"/>
                </a:solidFill>
              </a:rPr>
              <a:t>Кабинет</a:t>
            </a:r>
          </a:p>
          <a:p>
            <a:pPr>
              <a:buNone/>
            </a:pPr>
            <a:r>
              <a:rPr lang="ru-RU" sz="4000" dirty="0" smtClean="0"/>
              <a:t>Цена (руб.)</a:t>
            </a:r>
          </a:p>
          <a:p>
            <a:pPr>
              <a:buNone/>
            </a:pPr>
            <a:r>
              <a:rPr lang="ru-RU" sz="4000" dirty="0" smtClean="0"/>
              <a:t>Кол-во</a:t>
            </a:r>
          </a:p>
          <a:p>
            <a:pPr>
              <a:buNone/>
            </a:pPr>
            <a:r>
              <a:rPr lang="ru-RU" sz="4000" dirty="0" smtClean="0"/>
              <a:t>Общая стоимость</a:t>
            </a:r>
          </a:p>
          <a:p>
            <a:pPr>
              <a:buNone/>
            </a:pPr>
            <a:r>
              <a:rPr lang="ru-RU" sz="4000" dirty="0" smtClean="0"/>
              <a:t>(руб.)</a:t>
            </a:r>
          </a:p>
          <a:p>
            <a:pPr>
              <a:buNone/>
            </a:pPr>
            <a:r>
              <a:rPr lang="ru-RU" sz="4000" dirty="0" smtClean="0"/>
              <a:t>Итого услуг на сумму:</a:t>
            </a:r>
          </a:p>
          <a:p>
            <a:pPr>
              <a:buNone/>
            </a:pPr>
            <a:r>
              <a:rPr lang="ru-RU" sz="4000" dirty="0" smtClean="0"/>
              <a:t>Скидка (рублей):</a:t>
            </a:r>
          </a:p>
          <a:p>
            <a:pPr>
              <a:buNone/>
            </a:pPr>
            <a:r>
              <a:rPr lang="ru-RU" sz="4000" dirty="0" smtClean="0"/>
              <a:t>Начало оказания услуги: дата-время</a:t>
            </a:r>
          </a:p>
          <a:p>
            <a:pPr>
              <a:buNone/>
            </a:pPr>
            <a:r>
              <a:rPr lang="ru-RU" sz="4000" i="1" dirty="0" smtClean="0"/>
              <a:t>Продолжительность – определяется  медицинским работником, оказывающим услугу  в зависимости от состояния Пациента  в соответствии со Стандартами оказания медицинской помощи и не регламентируется по времени. </a:t>
            </a:r>
          </a:p>
          <a:p>
            <a:pPr>
              <a:buNone/>
            </a:pPr>
            <a:r>
              <a:rPr lang="ru-RU" sz="4000" dirty="0" smtClean="0"/>
              <a:t>2. Стороны подтверждают, что прочие условия Договора об оказании платных медицинских услуг №____ от «___»_________201__ года, «Соглашение об объёме оказываемых платных медицинских услуг», «Информированное добровольное согласие на виды медицинских вмешательств, на которые граждане дают информированное добровольное согласие при выборе врача и медицинской организации» и «Согласие на обработку персональных данных» остаются неизмененными, и настоящим Стороны подтверждают по ним свои обязательства. </a:t>
            </a:r>
          </a:p>
          <a:p>
            <a:pPr>
              <a:buNone/>
            </a:pPr>
            <a:r>
              <a:rPr lang="ru-RU" sz="4000" dirty="0" smtClean="0"/>
              <a:t>3. Настоящее Дополнительное соглашение составлено в количестве экземпляров, равной количеству Сторон, по одному экземпляру для каждой из Сторон. </a:t>
            </a:r>
          </a:p>
          <a:p>
            <a:pPr>
              <a:buNone/>
            </a:pPr>
            <a:r>
              <a:rPr lang="ru-RU" sz="4800" b="1" i="1" dirty="0" smtClean="0"/>
              <a:t/>
            </a:r>
            <a:br>
              <a:rPr lang="ru-RU" sz="4800" b="1" i="1" dirty="0" smtClean="0"/>
            </a:br>
            <a:r>
              <a:rPr lang="ru-RU" sz="4800" b="1" i="1" dirty="0" smtClean="0"/>
              <a:t>Подписи Сторон</a:t>
            </a:r>
          </a:p>
          <a:p>
            <a:pPr>
              <a:buNone/>
            </a:pPr>
            <a:r>
              <a:rPr lang="ru-RU" sz="4000" dirty="0" smtClean="0"/>
              <a:t/>
            </a:r>
            <a:br>
              <a:rPr lang="ru-RU" sz="4000" dirty="0" smtClean="0"/>
            </a:br>
            <a:endParaRPr lang="ru-RU" sz="4000" dirty="0" smtClean="0"/>
          </a:p>
          <a:p>
            <a:pPr>
              <a:buNone/>
            </a:pPr>
            <a:r>
              <a:rPr lang="ru-RU" sz="4000" dirty="0" smtClean="0"/>
              <a:t/>
            </a:r>
            <a:br>
              <a:rPr lang="ru-RU" sz="4000" dirty="0" smtClean="0"/>
            </a:br>
            <a:endParaRPr lang="ru-RU" sz="4000" dirty="0" smtClean="0"/>
          </a:p>
          <a:p>
            <a:pPr>
              <a:buNone/>
            </a:pPr>
            <a:r>
              <a:rPr lang="ru-RU" sz="4400" dirty="0" smtClean="0"/>
              <a:t/>
            </a:r>
            <a:br>
              <a:rPr lang="ru-RU" sz="4400" dirty="0" smtClean="0"/>
            </a:br>
            <a:endParaRPr lang="ru-RU" sz="4400" dirty="0" smtClean="0"/>
          </a:p>
          <a:p>
            <a:pPr>
              <a:buNone/>
            </a:pPr>
            <a:endParaRPr lang="ru-RU" dirty="0"/>
          </a:p>
        </p:txBody>
      </p:sp>
      <p:sp>
        <p:nvSpPr>
          <p:cNvPr id="5" name="Выноска 1 4"/>
          <p:cNvSpPr/>
          <p:nvPr/>
        </p:nvSpPr>
        <p:spPr>
          <a:xfrm>
            <a:off x="7072330" y="142852"/>
            <a:ext cx="2071670" cy="3786214"/>
          </a:xfrm>
          <a:prstGeom prst="borderCallout1">
            <a:avLst>
              <a:gd name="adj1" fmla="val 31610"/>
              <a:gd name="adj2" fmla="val -881"/>
              <a:gd name="adj3" fmla="val 53221"/>
              <a:gd name="adj4" fmla="val -17696"/>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ГК РФ, ст. 1064. 2: Лицо, причинившее вред, освобождается от возмещения вреда, если докажет, что вред причинен не по его вине. Законом может быть предусмотрено возмещение вреда и при отсутствии вины </a:t>
            </a:r>
            <a:r>
              <a:rPr lang="ru-RU" sz="1000" dirty="0" err="1" smtClean="0"/>
              <a:t>причинителя</a:t>
            </a:r>
            <a:r>
              <a:rPr lang="ru-RU" sz="1000" dirty="0" smtClean="0"/>
              <a:t> вреда.</a:t>
            </a:r>
          </a:p>
          <a:p>
            <a:r>
              <a:rPr lang="ru-RU" sz="1000" dirty="0" smtClean="0"/>
              <a:t>3. Вред, причиненный правомерными действиями, подлежит возмещению в случаях, предусмотренных законом.</a:t>
            </a:r>
          </a:p>
          <a:p>
            <a:r>
              <a:rPr lang="ru-RU" sz="1000" dirty="0" smtClean="0"/>
              <a:t>В возмещении вреда может быть отказано, если вред причинен по просьбе или с согласия потерпевшего, а действия </a:t>
            </a:r>
            <a:r>
              <a:rPr lang="ru-RU" sz="1000" dirty="0" err="1" smtClean="0"/>
              <a:t>причинителя</a:t>
            </a:r>
            <a:r>
              <a:rPr lang="ru-RU" sz="1000" dirty="0" smtClean="0"/>
              <a:t> вреда не нарушают нравственные принципы общества.</a:t>
            </a:r>
            <a:endParaRPr lang="ru-RU" sz="1000" dirty="0"/>
          </a:p>
        </p:txBody>
      </p:sp>
      <p:sp>
        <p:nvSpPr>
          <p:cNvPr id="6" name="Выноска 1 5"/>
          <p:cNvSpPr/>
          <p:nvPr/>
        </p:nvSpPr>
        <p:spPr>
          <a:xfrm>
            <a:off x="7072330" y="4000504"/>
            <a:ext cx="2071670" cy="714380"/>
          </a:xfrm>
          <a:prstGeom prst="borderCallout1">
            <a:avLst>
              <a:gd name="adj1" fmla="val 18750"/>
              <a:gd name="adj2" fmla="val -8333"/>
              <a:gd name="adj3" fmla="val -163446"/>
              <a:gd name="adj4" fmla="val -103681"/>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ПП 1006, п. 17, в) перечень платных медицинских услуг, предоставляемых в соответствии с договором;</a:t>
            </a:r>
            <a:endParaRPr lang="ru-RU" sz="1000" dirty="0"/>
          </a:p>
        </p:txBody>
      </p:sp>
      <p:sp>
        <p:nvSpPr>
          <p:cNvPr id="8" name="Выноска 1 7"/>
          <p:cNvSpPr/>
          <p:nvPr/>
        </p:nvSpPr>
        <p:spPr>
          <a:xfrm>
            <a:off x="7072330" y="4786322"/>
            <a:ext cx="2071670" cy="1785950"/>
          </a:xfrm>
          <a:prstGeom prst="borderCallout1">
            <a:avLst>
              <a:gd name="adj1" fmla="val 18750"/>
              <a:gd name="adj2" fmla="val -8333"/>
              <a:gd name="adj3" fmla="val -27800"/>
              <a:gd name="adj4" fmla="val -23429"/>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ЗПП, ст. 27.2. Срок выполнения работы (оказания услуги) может определяться датой (периодом), к которой должно быть закончено выполнение работы (оказание услуги) или (и) датой (периодом), к которой исполнитель должен приступить к выполнению работы (оказанию услуги).</a:t>
            </a:r>
            <a:endParaRPr lang="ru-RU" sz="1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5" name="Содержимое 4"/>
          <p:cNvSpPr>
            <a:spLocks noGrp="1"/>
          </p:cNvSpPr>
          <p:nvPr>
            <p:ph idx="1"/>
          </p:nvPr>
        </p:nvSpPr>
        <p:spPr>
          <a:xfrm>
            <a:off x="457200" y="1357313"/>
            <a:ext cx="8115328" cy="4357703"/>
          </a:xfrm>
          <a:prstGeom prst="borderCallout1">
            <a:avLst/>
          </a:prstGeom>
        </p:spPr>
        <p:style>
          <a:lnRef idx="1">
            <a:schemeClr val="accent1"/>
          </a:lnRef>
          <a:fillRef idx="2">
            <a:schemeClr val="accent1"/>
          </a:fillRef>
          <a:effectRef idx="1">
            <a:schemeClr val="accent1"/>
          </a:effectRef>
          <a:fontRef idx="minor">
            <a:schemeClr val="dk1"/>
          </a:fontRef>
        </p:style>
        <p:txBody>
          <a:bodyPr rtlCol="0" anchor="ctr"/>
          <a:lstStyle/>
          <a:p>
            <a:pPr>
              <a:buNone/>
            </a:pPr>
            <a:r>
              <a:rPr lang="ru-RU" sz="1000" dirty="0" smtClean="0"/>
              <a:t>ПП 1006, п. 19. На предоставление платных медицинских услуг может быть составлена смета. Ее составление по требованию потребителя (заказчика) или исполнителя является обязательным, при этом она является неотъемлемой частью договора.</a:t>
            </a:r>
          </a:p>
          <a:p>
            <a:pPr>
              <a:buNone/>
            </a:pPr>
            <a:r>
              <a:rPr lang="ru-RU" sz="1000" dirty="0" smtClean="0"/>
              <a:t>ЗПП, ст. 33: </a:t>
            </a:r>
          </a:p>
          <a:p>
            <a:pPr>
              <a:buNone/>
            </a:pPr>
            <a:r>
              <a:rPr lang="ru-RU" sz="1000" dirty="0" smtClean="0"/>
              <a:t>1. На выполнение работы (оказание услуги), предусмотренной договором о выполнении работы (оказании услуги), может быть составлена твердая или приблизительная смета.</a:t>
            </a:r>
          </a:p>
          <a:p>
            <a:pPr>
              <a:buNone/>
            </a:pPr>
            <a:r>
              <a:rPr lang="ru-RU" sz="1000" dirty="0" smtClean="0"/>
              <a:t>Составление такой сметы по требованию потребителя или исполнителя обязательно.</a:t>
            </a:r>
          </a:p>
          <a:p>
            <a:pPr>
              <a:buNone/>
            </a:pPr>
            <a:r>
              <a:rPr lang="ru-RU" sz="1000" dirty="0" smtClean="0"/>
              <a:t>2. Исполнитель не вправе требовать увеличения твердой сметы, а потребитель - ее уменьшения, в том числе в случае, когда в момент заключения договора исключалась возможность предусмотреть полный объем подлежащих выполнению работ (оказанию услуг) или необходимых для этого расходов.</a:t>
            </a:r>
          </a:p>
          <a:p>
            <a:pPr>
              <a:buNone/>
            </a:pPr>
            <a:r>
              <a:rPr lang="ru-RU" sz="1000" dirty="0" smtClean="0"/>
              <a:t>Исполнитель имеет право требовать увеличения твердой сметы при существенном возрастании стоимости материалов и оборудования, предоставляемых исполнителем, а также оказываемых ему третьими лицами услуг, которое нельзя было предусмотреть при заключении договора. При отказе потребителя выполнить это требование исполнитель вправе расторгнуть договор в судебном порядке.</a:t>
            </a:r>
          </a:p>
          <a:p>
            <a:pPr>
              <a:buNone/>
            </a:pPr>
            <a:r>
              <a:rPr lang="ru-RU" sz="1000" dirty="0" smtClean="0"/>
              <a:t>(п. 2 в ред. Федерального закона от 17.12.1999 N 212-ФЗ)</a:t>
            </a:r>
          </a:p>
          <a:p>
            <a:pPr>
              <a:buNone/>
            </a:pPr>
            <a:r>
              <a:rPr lang="ru-RU" sz="1000" dirty="0" smtClean="0"/>
              <a:t>3. Если возникла необходимость выполнения дополнительных работ (оказания дополнительных услуг) и по этой причине существенного превышения приблизительной сметы, исполнитель обязан своевременно предупредить об этом потребителя. Если потребитель не дал согласие на превышение приблизительной сметы, он вправе отказаться от исполнения договора. В этом случае исполнитель может требовать от потребителя уплаты цены за выполненную работу (оказанную услугу).</a:t>
            </a:r>
          </a:p>
          <a:p>
            <a:pPr>
              <a:buNone/>
            </a:pPr>
            <a:r>
              <a:rPr lang="ru-RU" sz="1000" dirty="0" smtClean="0"/>
              <a:t>Исполнитель, своевременно не предупредивший потребителя о необходимости превышения приблизительной сметы, обязан исполнить договор, сохраняя право на оплату работы (услуги) в пределах приблизительной сметы.</a:t>
            </a:r>
          </a:p>
          <a:p>
            <a:endParaRPr lang="ru-RU" dirty="0" smtClean="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641088" cy="1143000"/>
          </a:xfrm>
        </p:spPr>
        <p:txBody>
          <a:bodyPr>
            <a:noAutofit/>
          </a:bodyPr>
          <a:lstStyle/>
          <a:p>
            <a:pPr algn="ctr"/>
            <a:r>
              <a:rPr lang="ru-RU" sz="2400" b="1" dirty="0" smtClean="0">
                <a:solidFill>
                  <a:schemeClr val="accent6">
                    <a:lumMod val="50000"/>
                  </a:schemeClr>
                </a:solidFill>
              </a:rPr>
              <a:t>ТЕМАТИКА МОДУЛЬНЫХ ЗАНЯТИЙ ДЛЯ ТОП-МЕНЕДЖЕРОВ И СПЕЦИАЛИСТОВ ЧАСТНОГО МЕДИЦИНСКОГО БИЗНЕСА:</a:t>
            </a:r>
            <a:endParaRPr lang="ru-RU" sz="2400" dirty="0"/>
          </a:p>
        </p:txBody>
      </p:sp>
      <p:sp>
        <p:nvSpPr>
          <p:cNvPr id="11" name="Содержимое 10"/>
          <p:cNvSpPr>
            <a:spLocks noGrp="1"/>
          </p:cNvSpPr>
          <p:nvPr>
            <p:ph idx="1"/>
          </p:nvPr>
        </p:nvSpPr>
        <p:spPr>
          <a:xfrm>
            <a:off x="1428728" y="1571612"/>
            <a:ext cx="7280304" cy="47863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lvl="0"/>
            <a:r>
              <a:rPr lang="ru-RU" sz="1050" dirty="0" smtClean="0">
                <a:solidFill>
                  <a:schemeClr val="accent6">
                    <a:lumMod val="50000"/>
                  </a:schemeClr>
                </a:solidFill>
              </a:rPr>
              <a:t>Медицинский бизнес:  Стратегическое планирование. Определение Целей, Задач частного медицинского учреждения </a:t>
            </a:r>
          </a:p>
          <a:p>
            <a:pPr lvl="0"/>
            <a:r>
              <a:rPr lang="ru-RU" sz="1050" dirty="0" smtClean="0">
                <a:solidFill>
                  <a:schemeClr val="accent6">
                    <a:lumMod val="50000"/>
                  </a:schemeClr>
                </a:solidFill>
              </a:rPr>
              <a:t>Сопоставление желаемого и реального, проведение </a:t>
            </a:r>
            <a:r>
              <a:rPr lang="ru-RU" sz="1050" dirty="0" err="1" smtClean="0">
                <a:solidFill>
                  <a:schemeClr val="accent6">
                    <a:lumMod val="50000"/>
                  </a:schemeClr>
                </a:solidFill>
              </a:rPr>
              <a:t>пилотного</a:t>
            </a:r>
            <a:r>
              <a:rPr lang="ru-RU" sz="1050" dirty="0" smtClean="0">
                <a:solidFill>
                  <a:schemeClr val="accent6">
                    <a:lumMod val="50000"/>
                  </a:schemeClr>
                </a:solidFill>
              </a:rPr>
              <a:t> исследования  потребности  населения в определённых видах услуг,  сбор информации об уже имеющихся/планируемых услугах у конкурентов, анализ информации.</a:t>
            </a:r>
          </a:p>
          <a:p>
            <a:pPr lvl="0"/>
            <a:r>
              <a:rPr lang="ru-RU" sz="1050" dirty="0" smtClean="0">
                <a:solidFill>
                  <a:schemeClr val="accent6">
                    <a:lumMod val="50000"/>
                  </a:schemeClr>
                </a:solidFill>
              </a:rPr>
              <a:t> Риски  медицинского бизнеса. Стратегическое планирование деятельности. </a:t>
            </a:r>
          </a:p>
          <a:p>
            <a:pPr lvl="0"/>
            <a:r>
              <a:rPr lang="ru-RU" sz="1050" dirty="0" smtClean="0">
                <a:solidFill>
                  <a:schemeClr val="accent6">
                    <a:lumMod val="50000"/>
                  </a:schemeClr>
                </a:solidFill>
              </a:rPr>
              <a:t>Поиск и планирование финансовых поступлений от проводимой деятельности  и  экономическое планирование. </a:t>
            </a:r>
          </a:p>
          <a:p>
            <a:pPr lvl="0"/>
            <a:r>
              <a:rPr lang="ru-RU" sz="1050" dirty="0" smtClean="0">
                <a:solidFill>
                  <a:schemeClr val="accent6">
                    <a:lumMod val="50000"/>
                  </a:schemeClr>
                </a:solidFill>
              </a:rPr>
              <a:t>Определение  медицинских и сопутствующих видов деятельности  (проверка возможности осуществлять вид деятельности в соответствии: </a:t>
            </a:r>
          </a:p>
          <a:p>
            <a:r>
              <a:rPr lang="ru-RU" sz="1050" dirty="0" smtClean="0">
                <a:solidFill>
                  <a:schemeClr val="accent6">
                    <a:lumMod val="50000"/>
                  </a:schemeClr>
                </a:solidFill>
              </a:rPr>
              <a:t>а) с законодательством, б) техническими возможностями, в) финансовыми затратами и рентабельностью)</a:t>
            </a:r>
          </a:p>
          <a:p>
            <a:pPr lvl="0"/>
            <a:r>
              <a:rPr lang="ru-RU" sz="1050" dirty="0" smtClean="0">
                <a:solidFill>
                  <a:schemeClr val="accent6">
                    <a:lumMod val="50000"/>
                  </a:schemeClr>
                </a:solidFill>
              </a:rPr>
              <a:t>Планирование закупок  медицинского оборудования и мебели</a:t>
            </a:r>
          </a:p>
          <a:p>
            <a:pPr lvl="0"/>
            <a:r>
              <a:rPr lang="ru-RU" sz="1050" dirty="0" smtClean="0">
                <a:solidFill>
                  <a:schemeClr val="accent6">
                    <a:lumMod val="50000"/>
                  </a:schemeClr>
                </a:solidFill>
              </a:rPr>
              <a:t>Кадровое планирование </a:t>
            </a:r>
          </a:p>
          <a:p>
            <a:pPr lvl="0">
              <a:buFont typeface="Arial" pitchFamily="34" charset="0"/>
              <a:buChar char="•"/>
            </a:pPr>
            <a:r>
              <a:rPr lang="ru-RU" sz="1050" dirty="0" smtClean="0">
                <a:solidFill>
                  <a:schemeClr val="accent6">
                    <a:lumMod val="50000"/>
                  </a:schemeClr>
                </a:solidFill>
              </a:rPr>
              <a:t>Разработка рабочей структуры медицинского учреждения (Структурные подразделения, инфраструктура, административный аппарат, зоны ответственности/деятельности подразделений, границы деятельности подразделений, связь с внешними структурами/организациями) </a:t>
            </a:r>
          </a:p>
          <a:p>
            <a:pPr lvl="0">
              <a:buFont typeface="Arial" pitchFamily="34" charset="0"/>
              <a:buChar char="•"/>
            </a:pPr>
            <a:r>
              <a:rPr lang="ru-RU" sz="1050" dirty="0" smtClean="0">
                <a:solidFill>
                  <a:schemeClr val="accent6">
                    <a:lumMod val="50000"/>
                  </a:schemeClr>
                </a:solidFill>
              </a:rPr>
              <a:t>Формирование административного аппарата. (Разработка должностных обязанностей, определение зон ответственности, полномочий, разработка  адекватных трудовых договоров, форм мотивации, рабочая нагрузка, компетенции) </a:t>
            </a:r>
          </a:p>
          <a:p>
            <a:pPr lvl="0">
              <a:buFont typeface="Arial" pitchFamily="34" charset="0"/>
              <a:buChar char="•"/>
            </a:pPr>
            <a:r>
              <a:rPr lang="ru-RU" sz="1050" dirty="0" smtClean="0">
                <a:solidFill>
                  <a:schemeClr val="accent6">
                    <a:lumMod val="50000"/>
                  </a:schemeClr>
                </a:solidFill>
              </a:rPr>
              <a:t>Разработка Регламентов  деятельности по каждой структуре. Разработка Регламента взаимодействия  структур.  </a:t>
            </a:r>
          </a:p>
          <a:p>
            <a:pPr lvl="0">
              <a:buFont typeface="Arial" pitchFamily="34" charset="0"/>
              <a:buChar char="•"/>
            </a:pPr>
            <a:r>
              <a:rPr lang="ru-RU" sz="1050" dirty="0" smtClean="0">
                <a:solidFill>
                  <a:schemeClr val="accent6">
                    <a:lumMod val="50000"/>
                  </a:schemeClr>
                </a:solidFill>
              </a:rPr>
              <a:t>Электронный документооборот и медицинские информационные системы.  Совместимость с бухгалтерской информационной системой, совместимость с учётом доступа/контроля и т.д. Технические требования к системе(</a:t>
            </a:r>
            <a:r>
              <a:rPr lang="ru-RU" sz="1050" dirty="0" err="1" smtClean="0">
                <a:solidFill>
                  <a:schemeClr val="accent6">
                    <a:lumMod val="50000"/>
                  </a:schemeClr>
                </a:solidFill>
              </a:rPr>
              <a:t>ам</a:t>
            </a:r>
            <a:r>
              <a:rPr lang="ru-RU" sz="1050" dirty="0" smtClean="0">
                <a:solidFill>
                  <a:schemeClr val="accent6">
                    <a:lumMod val="50000"/>
                  </a:schemeClr>
                </a:solidFill>
              </a:rPr>
              <a:t>), обсуждение технической и экономической возможности подключения системы к региональным базам данных. Соответствие системы действующему законодательству в области защиты ПДН, здравоохранения, бухучёта. Разработка ТЗ на построение инженерно-информационной системы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7" presetClass="entr" presetSubtype="4" fill="hold" nodeType="after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additive="base">
                                        <p:cTn id="1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7" presetClass="entr" presetSubtype="4" fill="hold" nodeType="after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 calcmode="lin" valueType="num">
                                      <p:cBhvr additive="base">
                                        <p:cTn id="1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7" presetClass="entr" presetSubtype="4" fill="hold" nodeType="after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 calcmode="lin" valueType="num">
                                      <p:cBhvr additive="base">
                                        <p:cTn id="22"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7" presetClass="entr" presetSubtype="4" fill="hold" nodeType="after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 calcmode="lin" valueType="num">
                                      <p:cBhvr additive="base">
                                        <p:cTn id="27"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7" presetClass="entr" presetSubtype="4" fill="hold" nodeType="after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 calcmode="lin" valueType="num">
                                      <p:cBhvr additive="base">
                                        <p:cTn id="32"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7" presetClass="entr" presetSubtype="4" fill="hold" nodeType="after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 calcmode="lin" valueType="num">
                                      <p:cBhvr additive="base">
                                        <p:cTn id="37"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7" presetClass="entr" presetSubtype="4" fill="hold" nodeType="afterEffect">
                                  <p:stCondLst>
                                    <p:cond delay="0"/>
                                  </p:stCondLst>
                                  <p:childTnLst>
                                    <p:set>
                                      <p:cBhvr>
                                        <p:cTn id="41" dur="1" fill="hold">
                                          <p:stCondLst>
                                            <p:cond delay="0"/>
                                          </p:stCondLst>
                                        </p:cTn>
                                        <p:tgtEl>
                                          <p:spTgt spid="11">
                                            <p:txEl>
                                              <p:pRg st="7" end="7"/>
                                            </p:txEl>
                                          </p:spTgt>
                                        </p:tgtEl>
                                        <p:attrNameLst>
                                          <p:attrName>style.visibility</p:attrName>
                                        </p:attrNameLst>
                                      </p:cBhvr>
                                      <p:to>
                                        <p:strVal val="visible"/>
                                      </p:to>
                                    </p:set>
                                    <p:anim calcmode="lin" valueType="num">
                                      <p:cBhvr additive="base">
                                        <p:cTn id="42"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7" presetClass="entr" presetSubtype="4" fill="hold" nodeType="afterEffect">
                                  <p:stCondLst>
                                    <p:cond delay="0"/>
                                  </p:stCondLst>
                                  <p:childTnLst>
                                    <p:set>
                                      <p:cBhvr>
                                        <p:cTn id="46" dur="1" fill="hold">
                                          <p:stCondLst>
                                            <p:cond delay="0"/>
                                          </p:stCondLst>
                                        </p:cTn>
                                        <p:tgtEl>
                                          <p:spTgt spid="11">
                                            <p:txEl>
                                              <p:pRg st="8" end="8"/>
                                            </p:txEl>
                                          </p:spTgt>
                                        </p:tgtEl>
                                        <p:attrNameLst>
                                          <p:attrName>style.visibility</p:attrName>
                                        </p:attrNameLst>
                                      </p:cBhvr>
                                      <p:to>
                                        <p:strVal val="visible"/>
                                      </p:to>
                                    </p:set>
                                    <p:anim calcmode="lin" valueType="num">
                                      <p:cBhvr additive="base">
                                        <p:cTn id="47"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7" presetClass="entr" presetSubtype="4" fill="hold" nodeType="afterEffect">
                                  <p:stCondLst>
                                    <p:cond delay="0"/>
                                  </p:stCondLst>
                                  <p:childTnLst>
                                    <p:set>
                                      <p:cBhvr>
                                        <p:cTn id="51" dur="1" fill="hold">
                                          <p:stCondLst>
                                            <p:cond delay="0"/>
                                          </p:stCondLst>
                                        </p:cTn>
                                        <p:tgtEl>
                                          <p:spTgt spid="11">
                                            <p:txEl>
                                              <p:pRg st="9" end="9"/>
                                            </p:txEl>
                                          </p:spTgt>
                                        </p:tgtEl>
                                        <p:attrNameLst>
                                          <p:attrName>style.visibility</p:attrName>
                                        </p:attrNameLst>
                                      </p:cBhvr>
                                      <p:to>
                                        <p:strVal val="visible"/>
                                      </p:to>
                                    </p:set>
                                    <p:anim calcmode="lin" valueType="num">
                                      <p:cBhvr additive="base">
                                        <p:cTn id="52"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11">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0000"/>
                            </p:stCondLst>
                            <p:childTnLst>
                              <p:par>
                                <p:cTn id="55" presetID="7" presetClass="entr" presetSubtype="4" fill="hold" nodeType="afterEffect">
                                  <p:stCondLst>
                                    <p:cond delay="0"/>
                                  </p:stCondLst>
                                  <p:childTnLst>
                                    <p:set>
                                      <p:cBhvr>
                                        <p:cTn id="56" dur="1" fill="hold">
                                          <p:stCondLst>
                                            <p:cond delay="0"/>
                                          </p:stCondLst>
                                        </p:cTn>
                                        <p:tgtEl>
                                          <p:spTgt spid="11">
                                            <p:txEl>
                                              <p:pRg st="10" end="10"/>
                                            </p:txEl>
                                          </p:spTgt>
                                        </p:tgtEl>
                                        <p:attrNameLst>
                                          <p:attrName>style.visibility</p:attrName>
                                        </p:attrNameLst>
                                      </p:cBhvr>
                                      <p:to>
                                        <p:strVal val="visible"/>
                                      </p:to>
                                    </p:set>
                                    <p:anim calcmode="lin" valueType="num">
                                      <p:cBhvr additive="base">
                                        <p:cTn id="57" dur="10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11">
                                            <p:txEl>
                                              <p:pRg st="10" end="1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1000"/>
                            </p:stCondLst>
                            <p:childTnLst>
                              <p:par>
                                <p:cTn id="60" presetID="7" presetClass="entr" presetSubtype="4" fill="hold" nodeType="afterEffect">
                                  <p:stCondLst>
                                    <p:cond delay="0"/>
                                  </p:stCondLst>
                                  <p:childTnLst>
                                    <p:set>
                                      <p:cBhvr>
                                        <p:cTn id="61" dur="1" fill="hold">
                                          <p:stCondLst>
                                            <p:cond delay="0"/>
                                          </p:stCondLst>
                                        </p:cTn>
                                        <p:tgtEl>
                                          <p:spTgt spid="11">
                                            <p:txEl>
                                              <p:pRg st="11" end="11"/>
                                            </p:txEl>
                                          </p:spTgt>
                                        </p:tgtEl>
                                        <p:attrNameLst>
                                          <p:attrName>style.visibility</p:attrName>
                                        </p:attrNameLst>
                                      </p:cBhvr>
                                      <p:to>
                                        <p:strVal val="visible"/>
                                      </p:to>
                                    </p:set>
                                    <p:anim calcmode="lin" valueType="num">
                                      <p:cBhvr additive="base">
                                        <p:cTn id="62"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11">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500042"/>
            <a:ext cx="8229600" cy="1066800"/>
          </a:xfrm>
        </p:spPr>
        <p:txBody>
          <a:bodyPr>
            <a:noAutofit/>
          </a:bodyPr>
          <a:lstStyle/>
          <a:p>
            <a:pPr algn="ctr"/>
            <a:r>
              <a:rPr lang="ru-RU" sz="2400" b="1" dirty="0" smtClean="0">
                <a:solidFill>
                  <a:schemeClr val="accent6">
                    <a:lumMod val="50000"/>
                  </a:schemeClr>
                </a:solidFill>
              </a:rPr>
              <a:t>ТЕМАТИКА МОДУЛЬНЫХ ЗАНЯТИЙ ДЛЯ ТОП-МЕНЕДЖЕРОВ И СПЕЦИАЛИСТОВ ЧАСТНОГО МЕДИЦИНСКОГО БИЗНЕСА:</a:t>
            </a:r>
            <a:endParaRPr lang="ru-RU" sz="2400" b="1" dirty="0">
              <a:solidFill>
                <a:schemeClr val="accent6">
                  <a:lumMod val="50000"/>
                </a:schemeClr>
              </a:solidFill>
            </a:endParaRPr>
          </a:p>
        </p:txBody>
      </p:sp>
      <p:sp>
        <p:nvSpPr>
          <p:cNvPr id="3" name="Подзаголовок 2"/>
          <p:cNvSpPr>
            <a:spLocks noGrp="1"/>
          </p:cNvSpPr>
          <p:nvPr>
            <p:ph idx="1"/>
          </p:nvPr>
        </p:nvSpPr>
        <p:spPr>
          <a:xfrm>
            <a:off x="1435608" y="1785926"/>
            <a:ext cx="7498080" cy="5072074"/>
          </a:xfrm>
        </p:spPr>
        <p:txBody>
          <a:bodyPr>
            <a:normAutofit fontScale="55000" lnSpcReduction="20000"/>
          </a:bodyPr>
          <a:lstStyle/>
          <a:p>
            <a:pPr lvl="0"/>
            <a:r>
              <a:rPr lang="ru-RU" sz="1900" dirty="0" smtClean="0">
                <a:solidFill>
                  <a:schemeClr val="accent6">
                    <a:lumMod val="50000"/>
                  </a:schemeClr>
                </a:solidFill>
              </a:rPr>
              <a:t>Инженерная система здания. Хозяйственная часть. Водоснабжение, Электрика, Противопожарные системы, лифтовое оборудование  и пр... - соответствие  действующему законодательству,  Разработка ОРД по правилам обслуживания сетей здания (инструкции, правила, должностные инструкции персонала, правила оформления и ведения (и состав) технической документации, периодичность проверок и обслуживания здания и пр.). Подбор и обучение персонала. Разработка ТД с определением должностных обязанностей, ответственности и мотивацией сотрудников на бережное отношение и сохранение инженерных систем. </a:t>
            </a:r>
          </a:p>
          <a:p>
            <a:pPr lvl="0"/>
            <a:r>
              <a:rPr lang="ru-RU" sz="1900" dirty="0" smtClean="0">
                <a:solidFill>
                  <a:schemeClr val="accent6">
                    <a:lumMod val="50000"/>
                  </a:schemeClr>
                </a:solidFill>
              </a:rPr>
              <a:t>Хозяйственная часть. Закупка  вспомогательных  товаров, систем и оборудования.  Стартовый расчёт. Заключение выгодных рамочных договоров с поставщиками. Соответствие закупаемого требованиям  </a:t>
            </a:r>
            <a:r>
              <a:rPr lang="ru-RU" sz="1900" dirty="0" err="1" smtClean="0">
                <a:solidFill>
                  <a:schemeClr val="accent6">
                    <a:lumMod val="50000"/>
                  </a:schemeClr>
                </a:solidFill>
              </a:rPr>
              <a:t>СанПин</a:t>
            </a:r>
            <a:r>
              <a:rPr lang="ru-RU" sz="1900" dirty="0" smtClean="0">
                <a:solidFill>
                  <a:schemeClr val="accent6">
                    <a:lumMod val="50000"/>
                  </a:schemeClr>
                </a:solidFill>
              </a:rPr>
              <a:t>. Регламент заказа и закупки товаров.  Логистика  и учёт в медицинском учреждении. </a:t>
            </a:r>
          </a:p>
          <a:p>
            <a:pPr lvl="0"/>
            <a:r>
              <a:rPr lang="ru-RU" sz="1900" dirty="0" smtClean="0">
                <a:solidFill>
                  <a:schemeClr val="accent6">
                    <a:lumMod val="50000"/>
                  </a:schemeClr>
                </a:solidFill>
              </a:rPr>
              <a:t>Разработка системы и Регламентация специальных  санитарных режимов.  Выявление потребности в персонале, методах и средствах дезинфекции и  уборки. Регламент обращения с отходами. Разработка инструкций,  правил. Расчет потребности в средствах (тележки, контейнеры, </a:t>
            </a:r>
            <a:r>
              <a:rPr lang="ru-RU" sz="1900" dirty="0" err="1" smtClean="0">
                <a:solidFill>
                  <a:schemeClr val="accent6">
                    <a:lumMod val="50000"/>
                  </a:schemeClr>
                </a:solidFill>
              </a:rPr>
              <a:t>дезсредства</a:t>
            </a:r>
            <a:r>
              <a:rPr lang="ru-RU" sz="1900" dirty="0" smtClean="0">
                <a:solidFill>
                  <a:schemeClr val="accent6">
                    <a:lumMod val="50000"/>
                  </a:schemeClr>
                </a:solidFill>
              </a:rPr>
              <a:t>). Разработка структуры обращения  отходов. Заключение договоров на вывоз и уничтожение отходов. Организация площадки отходов гр. А, мест хранения отходов гр. Б, В. </a:t>
            </a:r>
          </a:p>
          <a:p>
            <a:pPr lvl="0"/>
            <a:r>
              <a:rPr lang="ru-RU" sz="1900" dirty="0" smtClean="0">
                <a:solidFill>
                  <a:schemeClr val="accent6">
                    <a:lumMod val="50000"/>
                  </a:schemeClr>
                </a:solidFill>
              </a:rPr>
              <a:t>Разработка регламента технической службы (служба инженерных сетей здания, служба инженерно-информационной сети, обслуживание медицинской техники). Заключение договора на поверку средств измерения. Составление  базы данных оборудования, графиков поверки, планов закупки медицинского оборудования. Мониторинг новинок в медицинской  технике. Разработка и оформление необходимой документации на  оборудование и сети. </a:t>
            </a:r>
          </a:p>
          <a:p>
            <a:pPr lvl="0"/>
            <a:r>
              <a:rPr lang="ru-RU" sz="1900" dirty="0" smtClean="0">
                <a:solidFill>
                  <a:schemeClr val="accent6">
                    <a:lumMod val="50000"/>
                  </a:schemeClr>
                </a:solidFill>
              </a:rPr>
              <a:t>Регламентация  обработки ПДН и администрирование  системы защиты персональных данных и системы ОМС. Разработка инструкций, правил обработки персональных данных. Информирование пациентов о деятельности медицинского учреждения. </a:t>
            </a:r>
          </a:p>
          <a:p>
            <a:pPr lvl="0"/>
            <a:r>
              <a:rPr lang="ru-RU" sz="1900" dirty="0" smtClean="0">
                <a:solidFill>
                  <a:schemeClr val="accent6">
                    <a:lumMod val="50000"/>
                  </a:schemeClr>
                </a:solidFill>
              </a:rPr>
              <a:t> Разработка правил и инструкций работы на медицинском  оборудовании (по  каждому виду оборудования).  </a:t>
            </a:r>
          </a:p>
          <a:p>
            <a:pPr lvl="0"/>
            <a:r>
              <a:rPr lang="ru-RU" sz="1900" dirty="0" smtClean="0">
                <a:solidFill>
                  <a:schemeClr val="accent6">
                    <a:lumMod val="50000"/>
                  </a:schemeClr>
                </a:solidFill>
              </a:rPr>
              <a:t>Разработка системы логистики  материальных средств в учреждении, материальная ответственность. Поиск оптимальных вариантов. Вычисление стартовой потребности  медицинского учреждения, вычисление годовых потребностей медицинского учреждения,  разработка учётной документации передвижения материальных ценностей. </a:t>
            </a:r>
          </a:p>
          <a:p>
            <a:pPr lvl="0"/>
            <a:r>
              <a:rPr lang="ru-RU" sz="1900" dirty="0" smtClean="0">
                <a:solidFill>
                  <a:schemeClr val="accent6">
                    <a:lumMod val="50000"/>
                  </a:schemeClr>
                </a:solidFill>
              </a:rPr>
              <a:t>Организация и проведение социально-маркетингового исследования для разработки плана рекламной кампании.  Корпоративный стиль. Реклама деятельности. </a:t>
            </a:r>
          </a:p>
          <a:p>
            <a:pPr lvl="0"/>
            <a:r>
              <a:rPr lang="ru-RU" sz="1900" dirty="0" smtClean="0">
                <a:solidFill>
                  <a:schemeClr val="accent6">
                    <a:lumMod val="50000"/>
                  </a:schemeClr>
                </a:solidFill>
              </a:rPr>
              <a:t>Новые технологии в обслуживании пациентов. Организация комфортной среды пребывания в медицинском учреждении.  </a:t>
            </a:r>
          </a:p>
          <a:p>
            <a:pPr lvl="0"/>
            <a:r>
              <a:rPr lang="ru-RU" sz="1900" dirty="0" smtClean="0">
                <a:solidFill>
                  <a:schemeClr val="accent6">
                    <a:lumMod val="50000"/>
                  </a:schemeClr>
                </a:solidFill>
              </a:rPr>
              <a:t>Кадровое делопроизводство. СОУТ. Пожарная безопасность в ЛПУ. Охрана труда.  </a:t>
            </a:r>
          </a:p>
          <a:p>
            <a:pPr algn="ctr">
              <a:buNone/>
            </a:pPr>
            <a:endParaRPr lang="ru-RU" dirty="0">
              <a:solidFill>
                <a:schemeClr val="accent6">
                  <a:lumMod val="50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7"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7"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7"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7"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7"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7"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7"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7"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7" presetClass="entr" presetSubtype="4"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71480"/>
            <a:ext cx="8229600" cy="1066800"/>
          </a:xfrm>
        </p:spPr>
        <p:txBody>
          <a:bodyPr>
            <a:noAutofit/>
          </a:bodyPr>
          <a:lstStyle/>
          <a:p>
            <a:pPr algn="ctr"/>
            <a:r>
              <a:rPr lang="ru-RU" sz="2400" b="1" dirty="0" smtClean="0">
                <a:solidFill>
                  <a:schemeClr val="accent6">
                    <a:lumMod val="50000"/>
                  </a:schemeClr>
                </a:solidFill>
              </a:rPr>
              <a:t>ТЕМАТИКА МОДУЛЬНЫХ ЗАНЯТИЙ ДЛЯ ТОП-МЕНЕДЖЕРОВ И СПЕЦИАЛИСТОВ ЧАСТНОГО МЕДИЦИНСКОГО БИЗНЕСА:</a:t>
            </a:r>
            <a:endParaRPr lang="ru-RU" sz="2400" b="1" dirty="0">
              <a:solidFill>
                <a:schemeClr val="accent6">
                  <a:lumMod val="50000"/>
                </a:schemeClr>
              </a:solidFill>
            </a:endParaRPr>
          </a:p>
        </p:txBody>
      </p:sp>
      <p:sp>
        <p:nvSpPr>
          <p:cNvPr id="4" name="Содержимое 3"/>
          <p:cNvSpPr txBox="1">
            <a:spLocks noGrp="1"/>
          </p:cNvSpPr>
          <p:nvPr>
            <p:ph idx="1"/>
          </p:nvPr>
        </p:nvSpPr>
        <p:spPr>
          <a:xfrm>
            <a:off x="1428728" y="1928802"/>
            <a:ext cx="7279796" cy="3447098"/>
          </a:xfrm>
          <a:prstGeom prst="rect">
            <a:avLst/>
          </a:prstGeom>
          <a:noFill/>
        </p:spPr>
        <p:txBody>
          <a:bodyPr wrap="square" rtlCol="0">
            <a:spAutoFit/>
          </a:bodyPr>
          <a:lstStyle/>
          <a:p>
            <a:pPr lvl="0"/>
            <a:r>
              <a:rPr lang="ru-RU" sz="1100" dirty="0" smtClean="0">
                <a:solidFill>
                  <a:schemeClr val="accent6">
                    <a:lumMod val="50000"/>
                  </a:schemeClr>
                </a:solidFill>
              </a:rPr>
              <a:t>Лечебный процесс.  Определение и подбор кадров. Привлечение  зарекомендовавших и популярных врачей, обучение персонала. Обучение уникальным и востребованным методикам.  Психологическая сбивка коллектива. Обязательное обучение персонала правилам корпоративного поведения, соответствия лечения и диагностики  требованиям законодательства, предупреждение конфликтных ситуаций, правилам ведения медицинской  документации.  Мотивационная составляющая управления персоналом. </a:t>
            </a:r>
          </a:p>
          <a:p>
            <a:pPr lvl="0"/>
            <a:r>
              <a:rPr lang="ru-RU" sz="1100" dirty="0" smtClean="0">
                <a:solidFill>
                  <a:schemeClr val="accent6">
                    <a:lumMod val="50000"/>
                  </a:schemeClr>
                </a:solidFill>
              </a:rPr>
              <a:t>Разработка плана мероприятий по  повышению качества и уровня обслуживания пациентов. Организация  выпуска информационных материалов для </a:t>
            </a:r>
            <a:r>
              <a:rPr lang="ru-RU" sz="1100" dirty="0" err="1" smtClean="0">
                <a:solidFill>
                  <a:schemeClr val="accent6">
                    <a:lumMod val="50000"/>
                  </a:schemeClr>
                </a:solidFill>
              </a:rPr>
              <a:t>мед.ицинского</a:t>
            </a:r>
            <a:r>
              <a:rPr lang="ru-RU" sz="1100" dirty="0" smtClean="0">
                <a:solidFill>
                  <a:schemeClr val="accent6">
                    <a:lumMod val="50000"/>
                  </a:schemeClr>
                </a:solidFill>
              </a:rPr>
              <a:t> персонала. Мониторинг новинок и законодательства для информирования медицинского персонала. Организация внутренних конференций врачей с привлечением  ведущих специалистов. Выработка нового стиля работы. Психологические тренинги для врачей и медицинского персонала. </a:t>
            </a:r>
          </a:p>
          <a:p>
            <a:pPr lvl="0"/>
            <a:r>
              <a:rPr lang="ru-RU" sz="1100" dirty="0" smtClean="0">
                <a:solidFill>
                  <a:schemeClr val="accent6">
                    <a:lumMod val="50000"/>
                  </a:schemeClr>
                </a:solidFill>
              </a:rPr>
              <a:t>Разработка и обсуждение политики контроля качества медицинской помощи, соответствующей требованиям законодательства, пожеланиям пациентов, юридической безопасности медицинского учреждения.  Разработка  договора с пациентом, информированных согласий и иных  документов, обеспечивающих юридическую безопасность медицинской деятельности </a:t>
            </a:r>
          </a:p>
          <a:p>
            <a:pPr lvl="0"/>
            <a:r>
              <a:rPr lang="ru-RU" sz="1100" dirty="0" smtClean="0">
                <a:solidFill>
                  <a:schemeClr val="accent6">
                    <a:lumMod val="50000"/>
                  </a:schemeClr>
                </a:solidFill>
              </a:rPr>
              <a:t>Анализ информации и разработка  правил позиционирования медицинских услуг на рынке. Реклама деятельности. Построение системы  </a:t>
            </a:r>
            <a:r>
              <a:rPr lang="ru-RU" sz="1100" dirty="0" err="1" smtClean="0">
                <a:solidFill>
                  <a:schemeClr val="accent6">
                    <a:lumMod val="50000"/>
                  </a:schemeClr>
                </a:solidFill>
              </a:rPr>
              <a:t>частно-государственного</a:t>
            </a:r>
            <a:r>
              <a:rPr lang="ru-RU" sz="1100" dirty="0" smtClean="0">
                <a:solidFill>
                  <a:schemeClr val="accent6">
                    <a:lumMod val="50000"/>
                  </a:schemeClr>
                </a:solidFill>
              </a:rPr>
              <a:t> взаимодействия. </a:t>
            </a:r>
          </a:p>
          <a:p>
            <a:pPr lvl="0"/>
            <a:r>
              <a:rPr lang="ru-RU" sz="1100" dirty="0" smtClean="0">
                <a:solidFill>
                  <a:schemeClr val="accent6">
                    <a:lumMod val="50000"/>
                  </a:schemeClr>
                </a:solidFill>
              </a:rPr>
              <a:t>Разработка  комплексного подхода обслуживания пациента. Введение  отделения реабилитации и </a:t>
            </a:r>
            <a:r>
              <a:rPr lang="ru-RU" sz="1100" dirty="0" err="1" smtClean="0">
                <a:solidFill>
                  <a:schemeClr val="accent6">
                    <a:lumMod val="50000"/>
                  </a:schemeClr>
                </a:solidFill>
              </a:rPr>
              <a:t>преддиагностики</a:t>
            </a:r>
            <a:r>
              <a:rPr lang="ru-RU" sz="1100" dirty="0" smtClean="0">
                <a:solidFill>
                  <a:schemeClr val="accent6">
                    <a:lumMod val="50000"/>
                  </a:schemeClr>
                </a:solidFill>
              </a:rPr>
              <a:t>. Разработка Положения по отделениям, методологии, документарного сопровождения.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7" presetClass="entr" presetSubtype="4"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7" presetClass="entr" presetSubtype="4"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7" presetClass="entr" presetSubtype="4"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7" presetClass="entr" presetSubtype="4"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42"/>
            <a:ext cx="8229600" cy="1066800"/>
          </a:xfrm>
        </p:spPr>
        <p:txBody>
          <a:bodyPr>
            <a:noAutofit/>
          </a:bodyPr>
          <a:lstStyle/>
          <a:p>
            <a:pPr algn="ctr"/>
            <a:r>
              <a:rPr lang="ru-RU" sz="2400" b="1" dirty="0" smtClean="0">
                <a:solidFill>
                  <a:schemeClr val="accent6">
                    <a:lumMod val="50000"/>
                  </a:schemeClr>
                </a:solidFill>
              </a:rPr>
              <a:t>ТЕМАТИКА МОДУЛЬНЫХ ЗАНЯТИЙ ДЛЯ ТОП-МЕНЕДЖЕРОВ И СПЕЦИАЛИСТОВ ЧАСТНОГО МЕДИЦИНСКОГО БИЗНЕСА:</a:t>
            </a:r>
            <a:endParaRPr lang="ru-RU" sz="2400" b="1" dirty="0">
              <a:solidFill>
                <a:schemeClr val="accent6">
                  <a:lumMod val="50000"/>
                </a:schemeClr>
              </a:solidFill>
            </a:endParaRPr>
          </a:p>
        </p:txBody>
      </p:sp>
      <p:sp>
        <p:nvSpPr>
          <p:cNvPr id="3" name="Подзаголовок 2"/>
          <p:cNvSpPr>
            <a:spLocks noGrp="1"/>
          </p:cNvSpPr>
          <p:nvPr>
            <p:ph idx="1"/>
          </p:nvPr>
        </p:nvSpPr>
        <p:spPr>
          <a:xfrm>
            <a:off x="457200" y="1571612"/>
            <a:ext cx="8229600" cy="5002924"/>
          </a:xfrm>
        </p:spPr>
        <p:txBody>
          <a:bodyPr>
            <a:normAutofit fontScale="25000" lnSpcReduction="20000"/>
          </a:bodyPr>
          <a:lstStyle/>
          <a:p>
            <a:pPr lvl="0">
              <a:buNone/>
            </a:pPr>
            <a:endParaRPr lang="ru-RU" dirty="0" smtClean="0">
              <a:solidFill>
                <a:schemeClr val="accent6">
                  <a:lumMod val="50000"/>
                </a:schemeClr>
              </a:solidFill>
            </a:endParaRPr>
          </a:p>
          <a:p>
            <a:pPr lvl="0">
              <a:buNone/>
            </a:pPr>
            <a:endParaRPr lang="ru-RU" sz="4800" dirty="0" smtClean="0">
              <a:solidFill>
                <a:schemeClr val="accent6">
                  <a:lumMod val="50000"/>
                </a:schemeClr>
              </a:solidFill>
            </a:endParaRPr>
          </a:p>
          <a:p>
            <a:pPr>
              <a:buNone/>
            </a:pPr>
            <a:r>
              <a:rPr lang="ru-RU" sz="4800" dirty="0" smtClean="0">
                <a:solidFill>
                  <a:schemeClr val="accent6">
                    <a:lumMod val="50000"/>
                  </a:schemeClr>
                </a:solidFill>
              </a:rPr>
              <a:t>Разработка пакета документов,  регламентирующих медицинскую деятельность в соответствии с требованиями  законодательства и адаптация к  целям  и задачам  учреждения. </a:t>
            </a:r>
          </a:p>
          <a:p>
            <a:pPr>
              <a:buNone/>
            </a:pPr>
            <a:r>
              <a:rPr lang="ru-RU" sz="4800" dirty="0" smtClean="0">
                <a:solidFill>
                  <a:schemeClr val="accent6">
                    <a:lumMod val="50000"/>
                  </a:schemeClr>
                </a:solidFill>
              </a:rPr>
              <a:t>Пакеты:</a:t>
            </a:r>
          </a:p>
          <a:p>
            <a:pPr>
              <a:buFontTx/>
              <a:buChar char="-"/>
            </a:pPr>
            <a:r>
              <a:rPr lang="ru-RU" sz="4800" dirty="0" smtClean="0">
                <a:solidFill>
                  <a:schemeClr val="accent6">
                    <a:lumMod val="50000"/>
                  </a:schemeClr>
                </a:solidFill>
              </a:rPr>
              <a:t>лицензионные требования, </a:t>
            </a:r>
          </a:p>
          <a:p>
            <a:pPr>
              <a:buFontTx/>
              <a:buChar char="-"/>
            </a:pPr>
            <a:r>
              <a:rPr lang="ru-RU" sz="4800" dirty="0" smtClean="0">
                <a:solidFill>
                  <a:schemeClr val="accent6">
                    <a:lumMod val="50000"/>
                  </a:schemeClr>
                </a:solidFill>
              </a:rPr>
              <a:t>платные услуги, </a:t>
            </a:r>
          </a:p>
          <a:p>
            <a:pPr>
              <a:buFontTx/>
              <a:buChar char="-"/>
            </a:pPr>
            <a:r>
              <a:rPr lang="ru-RU" sz="4800" dirty="0" smtClean="0">
                <a:solidFill>
                  <a:schemeClr val="accent6">
                    <a:lumMod val="50000"/>
                  </a:schemeClr>
                </a:solidFill>
              </a:rPr>
              <a:t>оборот лекарственных средств, аптека,</a:t>
            </a:r>
          </a:p>
          <a:p>
            <a:pPr>
              <a:buFontTx/>
              <a:buChar char="-"/>
            </a:pPr>
            <a:r>
              <a:rPr lang="ru-RU" sz="4800" dirty="0" smtClean="0">
                <a:solidFill>
                  <a:schemeClr val="accent6">
                    <a:lumMod val="50000"/>
                  </a:schemeClr>
                </a:solidFill>
              </a:rPr>
              <a:t>оборот наркотических средств, </a:t>
            </a:r>
          </a:p>
          <a:p>
            <a:pPr>
              <a:buFontTx/>
              <a:buChar char="-"/>
            </a:pPr>
            <a:r>
              <a:rPr lang="ru-RU" sz="4800" dirty="0" smtClean="0">
                <a:solidFill>
                  <a:schemeClr val="accent6">
                    <a:lumMod val="50000"/>
                  </a:schemeClr>
                </a:solidFill>
              </a:rPr>
              <a:t>оборот медицинской техники, </a:t>
            </a:r>
          </a:p>
          <a:p>
            <a:pPr>
              <a:buFontTx/>
              <a:buChar char="-"/>
            </a:pPr>
            <a:r>
              <a:rPr lang="ru-RU" sz="4800" dirty="0" smtClean="0">
                <a:solidFill>
                  <a:schemeClr val="accent6">
                    <a:lumMod val="50000"/>
                  </a:schemeClr>
                </a:solidFill>
              </a:rPr>
              <a:t>безопасность медицинской деятельности, </a:t>
            </a:r>
          </a:p>
          <a:p>
            <a:pPr>
              <a:buFontTx/>
              <a:buChar char="-"/>
            </a:pPr>
            <a:r>
              <a:rPr lang="ru-RU" sz="4800" dirty="0" smtClean="0">
                <a:solidFill>
                  <a:schemeClr val="accent6">
                    <a:lumMod val="50000"/>
                  </a:schemeClr>
                </a:solidFill>
              </a:rPr>
              <a:t>контроль качества и работа с обращениями пациентов, </a:t>
            </a:r>
          </a:p>
          <a:p>
            <a:pPr>
              <a:buFontTx/>
              <a:buChar char="-"/>
            </a:pPr>
            <a:r>
              <a:rPr lang="ru-RU" sz="4800" dirty="0" smtClean="0">
                <a:solidFill>
                  <a:schemeClr val="accent6">
                    <a:lumMod val="50000"/>
                  </a:schemeClr>
                </a:solidFill>
              </a:rPr>
              <a:t>обработка персональных данных, </a:t>
            </a:r>
          </a:p>
          <a:p>
            <a:pPr>
              <a:buFontTx/>
              <a:buChar char="-"/>
            </a:pPr>
            <a:r>
              <a:rPr lang="ru-RU" sz="4800" dirty="0" smtClean="0">
                <a:solidFill>
                  <a:schemeClr val="accent6">
                    <a:lumMod val="50000"/>
                  </a:schemeClr>
                </a:solidFill>
              </a:rPr>
              <a:t>оформление медицинской документации, </a:t>
            </a:r>
          </a:p>
          <a:p>
            <a:pPr>
              <a:buFontTx/>
              <a:buChar char="-"/>
            </a:pPr>
            <a:r>
              <a:rPr lang="ru-RU" sz="4800" dirty="0" smtClean="0">
                <a:solidFill>
                  <a:schemeClr val="accent6">
                    <a:lumMod val="50000"/>
                  </a:schemeClr>
                </a:solidFill>
              </a:rPr>
              <a:t>обращение отходов, </a:t>
            </a:r>
          </a:p>
          <a:p>
            <a:pPr>
              <a:buFontTx/>
              <a:buChar char="-"/>
            </a:pPr>
            <a:r>
              <a:rPr lang="ru-RU" sz="4800" dirty="0" smtClean="0">
                <a:solidFill>
                  <a:schemeClr val="accent6">
                    <a:lumMod val="50000"/>
                  </a:schemeClr>
                </a:solidFill>
              </a:rPr>
              <a:t>оформление трудовых отношений с работниками, </a:t>
            </a:r>
          </a:p>
          <a:p>
            <a:pPr>
              <a:buFontTx/>
              <a:buChar char="-"/>
            </a:pPr>
            <a:r>
              <a:rPr lang="ru-RU" sz="4800" dirty="0" smtClean="0">
                <a:solidFill>
                  <a:schemeClr val="accent6">
                    <a:lumMod val="50000"/>
                  </a:schemeClr>
                </a:solidFill>
              </a:rPr>
              <a:t>оформление правоотношений с пациентами, включая  ДМС, ОМС, оформление листков нетрудоспособности, выписки лекарственных средств, </a:t>
            </a:r>
          </a:p>
          <a:p>
            <a:pPr>
              <a:buFontTx/>
              <a:buChar char="-"/>
            </a:pPr>
            <a:r>
              <a:rPr lang="ru-RU" sz="4800" dirty="0" smtClean="0">
                <a:solidFill>
                  <a:schemeClr val="accent6">
                    <a:lumMod val="50000"/>
                  </a:schemeClr>
                </a:solidFill>
              </a:rPr>
              <a:t>пакет документов  для кабинетов физиотерапии, лазера, рентгена</a:t>
            </a:r>
          </a:p>
          <a:p>
            <a:pPr>
              <a:buFontTx/>
              <a:buChar char="-"/>
            </a:pPr>
            <a:r>
              <a:rPr lang="ru-RU" sz="4800" dirty="0" smtClean="0">
                <a:solidFill>
                  <a:schemeClr val="accent6">
                    <a:lumMod val="50000"/>
                  </a:schemeClr>
                </a:solidFill>
              </a:rPr>
              <a:t>пакет документов по организации операционного дела, </a:t>
            </a:r>
          </a:p>
          <a:p>
            <a:pPr>
              <a:buFontTx/>
              <a:buChar char="-"/>
            </a:pPr>
            <a:r>
              <a:rPr lang="ru-RU" sz="4800" dirty="0" smtClean="0">
                <a:solidFill>
                  <a:schemeClr val="accent6">
                    <a:lumMod val="50000"/>
                  </a:schemeClr>
                </a:solidFill>
              </a:rPr>
              <a:t>пакет документов по организации пребывания в стационаре, </a:t>
            </a:r>
          </a:p>
          <a:p>
            <a:pPr>
              <a:buFontTx/>
              <a:buChar char="-"/>
            </a:pPr>
            <a:r>
              <a:rPr lang="ru-RU" sz="4800" dirty="0" smtClean="0">
                <a:solidFill>
                  <a:schemeClr val="accent6">
                    <a:lumMod val="50000"/>
                  </a:schemeClr>
                </a:solidFill>
              </a:rPr>
              <a:t>пакет документов по организации питания пациентов, </a:t>
            </a:r>
          </a:p>
          <a:p>
            <a:pPr>
              <a:buFontTx/>
              <a:buChar char="-"/>
            </a:pPr>
            <a:r>
              <a:rPr lang="ru-RU" sz="4800" dirty="0" smtClean="0">
                <a:solidFill>
                  <a:schemeClr val="accent6">
                    <a:lumMod val="50000"/>
                  </a:schemeClr>
                </a:solidFill>
              </a:rPr>
              <a:t>пакет документов по организации деятельности прачечной, дезинфекционного отделения, </a:t>
            </a:r>
          </a:p>
          <a:p>
            <a:pPr>
              <a:buFontTx/>
              <a:buChar char="-"/>
            </a:pPr>
            <a:r>
              <a:rPr lang="ru-RU" sz="4800" dirty="0" smtClean="0">
                <a:solidFill>
                  <a:schemeClr val="accent6">
                    <a:lumMod val="50000"/>
                  </a:schemeClr>
                </a:solidFill>
              </a:rPr>
              <a:t>пакет документов по  организации </a:t>
            </a:r>
            <a:r>
              <a:rPr lang="ru-RU" sz="4800" dirty="0" err="1" smtClean="0">
                <a:solidFill>
                  <a:schemeClr val="accent6">
                    <a:lumMod val="50000"/>
                  </a:schemeClr>
                </a:solidFill>
              </a:rPr>
              <a:t>дезрежима</a:t>
            </a:r>
            <a:r>
              <a:rPr lang="ru-RU" sz="4800" dirty="0" smtClean="0">
                <a:solidFill>
                  <a:schemeClr val="accent6">
                    <a:lumMod val="50000"/>
                  </a:schemeClr>
                </a:solidFill>
              </a:rPr>
              <a:t> (по разным уровням). </a:t>
            </a:r>
          </a:p>
          <a:p>
            <a:pPr>
              <a:buFontTx/>
              <a:buChar char="-"/>
            </a:pPr>
            <a:r>
              <a:rPr lang="ru-RU" sz="4800" dirty="0" smtClean="0">
                <a:solidFill>
                  <a:schemeClr val="accent6">
                    <a:lumMod val="50000"/>
                  </a:schemeClr>
                </a:solidFill>
              </a:rPr>
              <a:t>пакет документов по инженерным сетям, включая </a:t>
            </a:r>
            <a:r>
              <a:rPr lang="ru-RU" sz="4800" dirty="0" err="1" smtClean="0">
                <a:solidFill>
                  <a:schemeClr val="accent6">
                    <a:lumMod val="50000"/>
                  </a:schemeClr>
                </a:solidFill>
              </a:rPr>
              <a:t>пожарнуюбезопасность</a:t>
            </a:r>
            <a:r>
              <a:rPr lang="ru-RU" sz="4800" dirty="0" smtClean="0">
                <a:solidFill>
                  <a:schemeClr val="accent6">
                    <a:lumMod val="50000"/>
                  </a:schemeClr>
                </a:solidFill>
              </a:rPr>
              <a:t>, которые необходимы для проверки  надзорными органами. </a:t>
            </a:r>
          </a:p>
          <a:p>
            <a:pPr>
              <a:buFontTx/>
              <a:buChar char="-"/>
            </a:pPr>
            <a:r>
              <a:rPr lang="ru-RU" sz="4800" dirty="0" smtClean="0">
                <a:solidFill>
                  <a:schemeClr val="accent6">
                    <a:lumMod val="50000"/>
                  </a:schemeClr>
                </a:solidFill>
              </a:rPr>
              <a:t>Пакет документов для проверки </a:t>
            </a:r>
            <a:r>
              <a:rPr lang="ru-RU" sz="4800" dirty="0" err="1" smtClean="0">
                <a:solidFill>
                  <a:schemeClr val="accent6">
                    <a:lumMod val="50000"/>
                  </a:schemeClr>
                </a:solidFill>
              </a:rPr>
              <a:t>Росздравнадзором</a:t>
            </a:r>
            <a:r>
              <a:rPr lang="ru-RU" sz="4800" dirty="0" smtClean="0">
                <a:solidFill>
                  <a:schemeClr val="accent6">
                    <a:lumMod val="50000"/>
                  </a:schemeClr>
                </a:solidFill>
              </a:rPr>
              <a:t>. </a:t>
            </a:r>
          </a:p>
          <a:p>
            <a:pPr algn="ctr">
              <a:buNone/>
            </a:pPr>
            <a:endParaRPr lang="ru-RU" dirty="0">
              <a:solidFill>
                <a:schemeClr val="accent6">
                  <a:lumMod val="50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7" presetClass="entr" presetSubtype="4" fill="hold" grpId="0"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7"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7" presetClass="entr" presetSubtype="4"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7" presetClass="entr" presetSubtype="4"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7" presetClass="entr" presetSubtype="4" fill="hold" grpId="0" nodeType="after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7" presetClass="entr" presetSubtype="4"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7" presetClass="entr" presetSubtype="4" fill="hold" grpId="0"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additive="base">
                                        <p:cTn id="4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7" presetClass="entr" presetSubtype="4"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7" presetClass="entr" presetSubtype="4" fill="hold" grpId="0" nodeType="after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calcmode="lin" valueType="num">
                                      <p:cBhvr additive="base">
                                        <p:cTn id="5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0000"/>
                            </p:stCondLst>
                            <p:childTnLst>
                              <p:par>
                                <p:cTn id="55" presetID="7" presetClass="entr" presetSubtype="4" fill="hold" grpId="0" nodeType="after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1000"/>
                            </p:stCondLst>
                            <p:childTnLst>
                              <p:par>
                                <p:cTn id="60" presetID="7" presetClass="entr" presetSubtype="4" fill="hold" grpId="0" nodeType="after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 calcmode="lin" valueType="num">
                                      <p:cBhvr additive="base">
                                        <p:cTn id="6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2000"/>
                            </p:stCondLst>
                            <p:childTnLst>
                              <p:par>
                                <p:cTn id="65" presetID="7" presetClass="entr" presetSubtype="4" fill="hold" grpId="0" nodeType="after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 calcmode="lin" valueType="num">
                                      <p:cBhvr additive="base">
                                        <p:cTn id="67"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par>
                          <p:cTn id="69" fill="hold">
                            <p:stCondLst>
                              <p:cond delay="13000"/>
                            </p:stCondLst>
                            <p:childTnLst>
                              <p:par>
                                <p:cTn id="70" presetID="7" presetClass="entr" presetSubtype="4" fill="hold" grpId="0" nodeType="after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 calcmode="lin" valueType="num">
                                      <p:cBhvr additive="base">
                                        <p:cTn id="72"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73" dur="1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par>
                          <p:cTn id="74" fill="hold">
                            <p:stCondLst>
                              <p:cond delay="14000"/>
                            </p:stCondLst>
                            <p:childTnLst>
                              <p:par>
                                <p:cTn id="75" presetID="7" presetClass="entr" presetSubtype="4" fill="hold" grpId="0" nodeType="after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 calcmode="lin" valueType="num">
                                      <p:cBhvr additive="base">
                                        <p:cTn id="77"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78" dur="10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par>
                          <p:cTn id="79" fill="hold">
                            <p:stCondLst>
                              <p:cond delay="15000"/>
                            </p:stCondLst>
                            <p:childTnLst>
                              <p:par>
                                <p:cTn id="80" presetID="7" presetClass="entr" presetSubtype="4" fill="hold" grpId="0" nodeType="afterEffect">
                                  <p:stCondLst>
                                    <p:cond delay="0"/>
                                  </p:stCondLst>
                                  <p:childTnLst>
                                    <p:set>
                                      <p:cBhvr>
                                        <p:cTn id="81" dur="1" fill="hold">
                                          <p:stCondLst>
                                            <p:cond delay="0"/>
                                          </p:stCondLst>
                                        </p:cTn>
                                        <p:tgtEl>
                                          <p:spTgt spid="3">
                                            <p:txEl>
                                              <p:pRg st="17" end="17"/>
                                            </p:txEl>
                                          </p:spTgt>
                                        </p:tgtEl>
                                        <p:attrNameLst>
                                          <p:attrName>style.visibility</p:attrName>
                                        </p:attrNameLst>
                                      </p:cBhvr>
                                      <p:to>
                                        <p:strVal val="visible"/>
                                      </p:to>
                                    </p:set>
                                    <p:anim calcmode="lin" valueType="num">
                                      <p:cBhvr additive="base">
                                        <p:cTn id="82"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83" dur="10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par>
                          <p:cTn id="84" fill="hold">
                            <p:stCondLst>
                              <p:cond delay="16000"/>
                            </p:stCondLst>
                            <p:childTnLst>
                              <p:par>
                                <p:cTn id="85" presetID="7" presetClass="entr" presetSubtype="4" fill="hold" grpId="0" nodeType="afterEffect">
                                  <p:stCondLst>
                                    <p:cond delay="0"/>
                                  </p:stCondLst>
                                  <p:childTnLst>
                                    <p:set>
                                      <p:cBhvr>
                                        <p:cTn id="86" dur="1" fill="hold">
                                          <p:stCondLst>
                                            <p:cond delay="0"/>
                                          </p:stCondLst>
                                        </p:cTn>
                                        <p:tgtEl>
                                          <p:spTgt spid="3">
                                            <p:txEl>
                                              <p:pRg st="18" end="18"/>
                                            </p:txEl>
                                          </p:spTgt>
                                        </p:tgtEl>
                                        <p:attrNameLst>
                                          <p:attrName>style.visibility</p:attrName>
                                        </p:attrNameLst>
                                      </p:cBhvr>
                                      <p:to>
                                        <p:strVal val="visible"/>
                                      </p:to>
                                    </p:set>
                                    <p:anim calcmode="lin" valueType="num">
                                      <p:cBhvr additive="base">
                                        <p:cTn id="87"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88" dur="10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par>
                          <p:cTn id="89" fill="hold">
                            <p:stCondLst>
                              <p:cond delay="17000"/>
                            </p:stCondLst>
                            <p:childTnLst>
                              <p:par>
                                <p:cTn id="90" presetID="7" presetClass="entr" presetSubtype="4" fill="hold" grpId="0" nodeType="afterEffect">
                                  <p:stCondLst>
                                    <p:cond delay="0"/>
                                  </p:stCondLst>
                                  <p:childTnLst>
                                    <p:set>
                                      <p:cBhvr>
                                        <p:cTn id="91" dur="1" fill="hold">
                                          <p:stCondLst>
                                            <p:cond delay="0"/>
                                          </p:stCondLst>
                                        </p:cTn>
                                        <p:tgtEl>
                                          <p:spTgt spid="3">
                                            <p:txEl>
                                              <p:pRg st="19" end="19"/>
                                            </p:txEl>
                                          </p:spTgt>
                                        </p:tgtEl>
                                        <p:attrNameLst>
                                          <p:attrName>style.visibility</p:attrName>
                                        </p:attrNameLst>
                                      </p:cBhvr>
                                      <p:to>
                                        <p:strVal val="visible"/>
                                      </p:to>
                                    </p:set>
                                    <p:anim calcmode="lin" valueType="num">
                                      <p:cBhvr additive="base">
                                        <p:cTn id="92"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93" dur="10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par>
                          <p:cTn id="94" fill="hold">
                            <p:stCondLst>
                              <p:cond delay="18000"/>
                            </p:stCondLst>
                            <p:childTnLst>
                              <p:par>
                                <p:cTn id="95" presetID="7" presetClass="entr" presetSubtype="4" fill="hold" grpId="0" nodeType="afterEffect">
                                  <p:stCondLst>
                                    <p:cond delay="0"/>
                                  </p:stCondLst>
                                  <p:childTnLst>
                                    <p:set>
                                      <p:cBhvr>
                                        <p:cTn id="96" dur="1" fill="hold">
                                          <p:stCondLst>
                                            <p:cond delay="0"/>
                                          </p:stCondLst>
                                        </p:cTn>
                                        <p:tgtEl>
                                          <p:spTgt spid="3">
                                            <p:txEl>
                                              <p:pRg st="20" end="20"/>
                                            </p:txEl>
                                          </p:spTgt>
                                        </p:tgtEl>
                                        <p:attrNameLst>
                                          <p:attrName>style.visibility</p:attrName>
                                        </p:attrNameLst>
                                      </p:cBhvr>
                                      <p:to>
                                        <p:strVal val="visible"/>
                                      </p:to>
                                    </p:set>
                                    <p:anim calcmode="lin" valueType="num">
                                      <p:cBhvr additive="base">
                                        <p:cTn id="97"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98" dur="10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par>
                          <p:cTn id="99" fill="hold">
                            <p:stCondLst>
                              <p:cond delay="19000"/>
                            </p:stCondLst>
                            <p:childTnLst>
                              <p:par>
                                <p:cTn id="100" presetID="7" presetClass="entr" presetSubtype="4" fill="hold" grpId="0" nodeType="afterEffect">
                                  <p:stCondLst>
                                    <p:cond delay="0"/>
                                  </p:stCondLst>
                                  <p:childTnLst>
                                    <p:set>
                                      <p:cBhvr>
                                        <p:cTn id="101" dur="1" fill="hold">
                                          <p:stCondLst>
                                            <p:cond delay="0"/>
                                          </p:stCondLst>
                                        </p:cTn>
                                        <p:tgtEl>
                                          <p:spTgt spid="3">
                                            <p:txEl>
                                              <p:pRg st="21" end="21"/>
                                            </p:txEl>
                                          </p:spTgt>
                                        </p:tgtEl>
                                        <p:attrNameLst>
                                          <p:attrName>style.visibility</p:attrName>
                                        </p:attrNameLst>
                                      </p:cBhvr>
                                      <p:to>
                                        <p:strVal val="visible"/>
                                      </p:to>
                                    </p:set>
                                    <p:anim calcmode="lin" valueType="num">
                                      <p:cBhvr additive="base">
                                        <p:cTn id="102"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103" dur="10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0000"/>
                            </p:stCondLst>
                            <p:childTnLst>
                              <p:par>
                                <p:cTn id="105" presetID="7" presetClass="entr" presetSubtype="4" fill="hold" grpId="0" nodeType="afterEffect">
                                  <p:stCondLst>
                                    <p:cond delay="0"/>
                                  </p:stCondLst>
                                  <p:childTnLst>
                                    <p:set>
                                      <p:cBhvr>
                                        <p:cTn id="106" dur="1" fill="hold">
                                          <p:stCondLst>
                                            <p:cond delay="0"/>
                                          </p:stCondLst>
                                        </p:cTn>
                                        <p:tgtEl>
                                          <p:spTgt spid="3">
                                            <p:txEl>
                                              <p:pRg st="22" end="22"/>
                                            </p:txEl>
                                          </p:spTgt>
                                        </p:tgtEl>
                                        <p:attrNameLst>
                                          <p:attrName>style.visibility</p:attrName>
                                        </p:attrNameLst>
                                      </p:cBhvr>
                                      <p:to>
                                        <p:strVal val="visible"/>
                                      </p:to>
                                    </p:set>
                                    <p:anim calcmode="lin" valueType="num">
                                      <p:cBhvr additive="base">
                                        <p:cTn id="107" dur="10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108" dur="10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21000"/>
                            </p:stCondLst>
                            <p:childTnLst>
                              <p:par>
                                <p:cTn id="110" presetID="7" presetClass="entr" presetSubtype="4" fill="hold" grpId="0" nodeType="afterEffect">
                                  <p:stCondLst>
                                    <p:cond delay="0"/>
                                  </p:stCondLst>
                                  <p:childTnLst>
                                    <p:set>
                                      <p:cBhvr>
                                        <p:cTn id="111" dur="1" fill="hold">
                                          <p:stCondLst>
                                            <p:cond delay="0"/>
                                          </p:stCondLst>
                                        </p:cTn>
                                        <p:tgtEl>
                                          <p:spTgt spid="3">
                                            <p:txEl>
                                              <p:pRg st="23" end="23"/>
                                            </p:txEl>
                                          </p:spTgt>
                                        </p:tgtEl>
                                        <p:attrNameLst>
                                          <p:attrName>style.visibility</p:attrName>
                                        </p:attrNameLst>
                                      </p:cBhvr>
                                      <p:to>
                                        <p:strVal val="visible"/>
                                      </p:to>
                                    </p:set>
                                    <p:anim calcmode="lin" valueType="num">
                                      <p:cBhvr additive="base">
                                        <p:cTn id="112" dur="1000" fill="hold"/>
                                        <p:tgtEl>
                                          <p:spTgt spid="3">
                                            <p:txEl>
                                              <p:pRg st="23" end="23"/>
                                            </p:txEl>
                                          </p:spTgt>
                                        </p:tgtEl>
                                        <p:attrNameLst>
                                          <p:attrName>ppt_x</p:attrName>
                                        </p:attrNameLst>
                                      </p:cBhvr>
                                      <p:tavLst>
                                        <p:tav tm="0">
                                          <p:val>
                                            <p:strVal val="#ppt_x"/>
                                          </p:val>
                                        </p:tav>
                                        <p:tav tm="100000">
                                          <p:val>
                                            <p:strVal val="#ppt_x"/>
                                          </p:val>
                                        </p:tav>
                                      </p:tavLst>
                                    </p:anim>
                                    <p:anim calcmode="lin" valueType="num">
                                      <p:cBhvr additive="base">
                                        <p:cTn id="113" dur="1000" fill="hold"/>
                                        <p:tgtEl>
                                          <p:spTgt spid="3">
                                            <p:txEl>
                                              <p:pRg st="23" end="2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500042"/>
            <a:ext cx="8786874" cy="1066800"/>
          </a:xfrm>
        </p:spPr>
        <p:txBody>
          <a:bodyPr>
            <a:noAutofit/>
          </a:bodyPr>
          <a:lstStyle/>
          <a:p>
            <a:pPr algn="ctr"/>
            <a:r>
              <a:rPr lang="ru-RU" sz="2400" b="1" dirty="0" smtClean="0">
                <a:solidFill>
                  <a:schemeClr val="accent6">
                    <a:lumMod val="50000"/>
                  </a:schemeClr>
                </a:solidFill>
              </a:rPr>
              <a:t>ТЕМАТИКА МОДУЛЬНЫХ ЗАНЯТИЙ ДЛЯ ТОП-МЕНЕДЖЕРОВ И СПЕЦИАЛИСТОВ ЧАСТНОГО МЕДИЦИНСКОГО БИЗНЕСА:</a:t>
            </a:r>
            <a:endParaRPr lang="ru-RU" sz="2400" b="1" dirty="0">
              <a:solidFill>
                <a:schemeClr val="accent6">
                  <a:lumMod val="50000"/>
                </a:schemeClr>
              </a:solidFill>
            </a:endParaRPr>
          </a:p>
        </p:txBody>
      </p:sp>
      <p:sp>
        <p:nvSpPr>
          <p:cNvPr id="3" name="Подзаголовок 2"/>
          <p:cNvSpPr>
            <a:spLocks noGrp="1"/>
          </p:cNvSpPr>
          <p:nvPr>
            <p:ph idx="1"/>
          </p:nvPr>
        </p:nvSpPr>
        <p:spPr>
          <a:xfrm>
            <a:off x="714348" y="1714488"/>
            <a:ext cx="7498080" cy="4748226"/>
          </a:xfrm>
        </p:spPr>
        <p:txBody>
          <a:bodyPr>
            <a:normAutofit fontScale="32500" lnSpcReduction="20000"/>
          </a:bodyPr>
          <a:lstStyle/>
          <a:p>
            <a:pPr lvl="0"/>
            <a:r>
              <a:rPr lang="ru-RU" dirty="0" smtClean="0"/>
              <a:t> </a:t>
            </a:r>
            <a:r>
              <a:rPr lang="ru-RU" sz="3700" dirty="0" smtClean="0">
                <a:solidFill>
                  <a:schemeClr val="accent6">
                    <a:lumMod val="50000"/>
                  </a:schemeClr>
                </a:solidFill>
              </a:rPr>
              <a:t>Разработка Регламента диспетчерской и алгоритмов работы диспетчеров. Регулярное информирование  диспетчерской службы об услугах и правилах направления пациентов к врачам. Расчёт потребности  в диспетчерских местах, графике работы. Интернет-запись. Запись через портал </a:t>
            </a:r>
            <a:r>
              <a:rPr lang="ru-RU" sz="3700" dirty="0" err="1" smtClean="0">
                <a:solidFill>
                  <a:schemeClr val="accent6">
                    <a:lumMod val="50000"/>
                  </a:schemeClr>
                </a:solidFill>
              </a:rPr>
              <a:t>Госуслуг</a:t>
            </a:r>
            <a:r>
              <a:rPr lang="ru-RU" sz="3700" dirty="0" smtClean="0">
                <a:solidFill>
                  <a:schemeClr val="accent6">
                    <a:lumMod val="50000"/>
                  </a:schemeClr>
                </a:solidFill>
              </a:rPr>
              <a:t>. Тренинги для работников диспетчерской службы Разработка регламента работы регистратуры, правил записи. Обучение работе в новых информационных системах. </a:t>
            </a:r>
          </a:p>
          <a:p>
            <a:pPr lvl="0"/>
            <a:r>
              <a:rPr lang="ru-RU" sz="3700" dirty="0" smtClean="0">
                <a:solidFill>
                  <a:schemeClr val="accent6">
                    <a:lumMod val="50000"/>
                  </a:schemeClr>
                </a:solidFill>
              </a:rPr>
              <a:t>Организация комфортной работы регистратуры и записи пациентов. Обсуждение  должности «</a:t>
            </a:r>
            <a:r>
              <a:rPr lang="ru-RU" sz="3700" dirty="0" err="1" smtClean="0">
                <a:solidFill>
                  <a:schemeClr val="accent6">
                    <a:lumMod val="50000"/>
                  </a:schemeClr>
                </a:solidFill>
              </a:rPr>
              <a:t>врача-первичного</a:t>
            </a:r>
            <a:r>
              <a:rPr lang="ru-RU" sz="3700" dirty="0" smtClean="0">
                <a:solidFill>
                  <a:schemeClr val="accent6">
                    <a:lumMod val="50000"/>
                  </a:schemeClr>
                </a:solidFill>
              </a:rPr>
              <a:t> диагноста (сортировщика)», расчёт экономической эффективности этой должности.  </a:t>
            </a:r>
          </a:p>
          <a:p>
            <a:r>
              <a:rPr lang="ru-RU" sz="3700" dirty="0" smtClean="0">
                <a:solidFill>
                  <a:schemeClr val="accent6">
                    <a:lumMod val="50000"/>
                  </a:schemeClr>
                </a:solidFill>
              </a:rPr>
              <a:t>Создание и поддержание в актуальном состоянии баз данных (мониторинг):  </a:t>
            </a:r>
            <a:br>
              <a:rPr lang="ru-RU" sz="3700" dirty="0" smtClean="0">
                <a:solidFill>
                  <a:schemeClr val="accent6">
                    <a:lumMod val="50000"/>
                  </a:schemeClr>
                </a:solidFill>
              </a:rPr>
            </a:br>
            <a:r>
              <a:rPr lang="ru-RU" sz="3700" dirty="0" smtClean="0">
                <a:solidFill>
                  <a:schemeClr val="accent6">
                    <a:lumMod val="50000"/>
                  </a:schemeClr>
                </a:solidFill>
              </a:rPr>
              <a:t>-  врачей (документы, владение методами, график повышения квалификации, трудовые  договоры), </a:t>
            </a:r>
            <a:br>
              <a:rPr lang="ru-RU" sz="3700" dirty="0" smtClean="0">
                <a:solidFill>
                  <a:schemeClr val="accent6">
                    <a:lumMod val="50000"/>
                  </a:schemeClr>
                </a:solidFill>
              </a:rPr>
            </a:br>
            <a:r>
              <a:rPr lang="ru-RU" sz="3700" dirty="0" smtClean="0">
                <a:solidFill>
                  <a:schemeClr val="accent6">
                    <a:lumMod val="50000"/>
                  </a:schemeClr>
                </a:solidFill>
              </a:rPr>
              <a:t>- медицинского оборудования (ТО, РУ, тех. документация), </a:t>
            </a:r>
            <a:br>
              <a:rPr lang="ru-RU" sz="3700" dirty="0" smtClean="0">
                <a:solidFill>
                  <a:schemeClr val="accent6">
                    <a:lumMod val="50000"/>
                  </a:schemeClr>
                </a:solidFill>
              </a:rPr>
            </a:br>
            <a:r>
              <a:rPr lang="ru-RU" sz="3700" dirty="0" smtClean="0">
                <a:solidFill>
                  <a:schemeClr val="accent6">
                    <a:lumMod val="50000"/>
                  </a:schemeClr>
                </a:solidFill>
              </a:rPr>
              <a:t>- мониторинг лекарственных средств </a:t>
            </a:r>
            <a:br>
              <a:rPr lang="ru-RU" sz="3700" dirty="0" smtClean="0">
                <a:solidFill>
                  <a:schemeClr val="accent6">
                    <a:lumMod val="50000"/>
                  </a:schemeClr>
                </a:solidFill>
              </a:rPr>
            </a:br>
            <a:r>
              <a:rPr lang="ru-RU" sz="3700" dirty="0" smtClean="0">
                <a:solidFill>
                  <a:schemeClr val="accent6">
                    <a:lumMod val="50000"/>
                  </a:schemeClr>
                </a:solidFill>
              </a:rPr>
              <a:t>- законодательства  в области здравоохранения</a:t>
            </a:r>
            <a:br>
              <a:rPr lang="ru-RU" sz="3700" dirty="0" smtClean="0">
                <a:solidFill>
                  <a:schemeClr val="accent6">
                    <a:lumMod val="50000"/>
                  </a:schemeClr>
                </a:solidFill>
              </a:rPr>
            </a:br>
            <a:r>
              <a:rPr lang="ru-RU" sz="3700" dirty="0" smtClean="0">
                <a:solidFill>
                  <a:schemeClr val="accent6">
                    <a:lumMod val="50000"/>
                  </a:schemeClr>
                </a:solidFill>
              </a:rPr>
              <a:t>- внутренних документов (с разработкой Регламента документооборота и форм документов)</a:t>
            </a:r>
          </a:p>
          <a:p>
            <a:pPr lvl="0">
              <a:buNone/>
            </a:pPr>
            <a:r>
              <a:rPr lang="ru-RU" sz="3700" dirty="0" smtClean="0"/>
              <a:t> </a:t>
            </a:r>
            <a:r>
              <a:rPr lang="ru-RU" sz="3700" dirty="0" smtClean="0">
                <a:solidFill>
                  <a:schemeClr val="accent6">
                    <a:lumMod val="50000"/>
                  </a:schemeClr>
                </a:solidFill>
              </a:rPr>
              <a:t>Экономическая составляющая: </a:t>
            </a:r>
          </a:p>
          <a:p>
            <a:pPr lvl="0"/>
            <a:r>
              <a:rPr lang="ru-RU" sz="3700" dirty="0" smtClean="0">
                <a:solidFill>
                  <a:schemeClr val="accent6">
                    <a:lumMod val="50000"/>
                  </a:schemeClr>
                </a:solidFill>
              </a:rPr>
              <a:t>Разработка и апробация комплексных программ обслуживания</a:t>
            </a:r>
          </a:p>
          <a:p>
            <a:pPr lvl="0"/>
            <a:r>
              <a:rPr lang="ru-RU" sz="3700" dirty="0" smtClean="0">
                <a:solidFill>
                  <a:schemeClr val="accent6">
                    <a:lumMod val="50000"/>
                  </a:schemeClr>
                </a:solidFill>
              </a:rPr>
              <a:t>Планирование расходной и доходной части организации</a:t>
            </a:r>
          </a:p>
          <a:p>
            <a:pPr lvl="0"/>
            <a:r>
              <a:rPr lang="ru-RU" sz="3700" dirty="0" smtClean="0">
                <a:solidFill>
                  <a:schemeClr val="accent6">
                    <a:lumMod val="50000"/>
                  </a:schemeClr>
                </a:solidFill>
              </a:rPr>
              <a:t>Механизмы компенсации и субсидирования медицинской деятельности</a:t>
            </a:r>
          </a:p>
          <a:p>
            <a:pPr lvl="0"/>
            <a:r>
              <a:rPr lang="ru-RU" sz="3700" dirty="0" smtClean="0">
                <a:solidFill>
                  <a:schemeClr val="accent6">
                    <a:lumMod val="50000"/>
                  </a:schemeClr>
                </a:solidFill>
              </a:rPr>
              <a:t>Страхование  ответственности врача</a:t>
            </a:r>
          </a:p>
          <a:p>
            <a:pPr lvl="0"/>
            <a:r>
              <a:rPr lang="ru-RU" sz="3700" dirty="0" smtClean="0">
                <a:solidFill>
                  <a:schemeClr val="accent6">
                    <a:lumMod val="50000"/>
                  </a:schemeClr>
                </a:solidFill>
              </a:rPr>
              <a:t>Страхование пациента  при возникновении объективных медицинских рисков (отклонение реакции организма от нормального/известного  реагирования). Разработка  концепции.  Анализ практики, законодательства. </a:t>
            </a:r>
          </a:p>
          <a:p>
            <a:pPr lvl="0"/>
            <a:r>
              <a:rPr lang="ru-RU" sz="3700" dirty="0" smtClean="0">
                <a:solidFill>
                  <a:schemeClr val="accent6">
                    <a:lumMod val="50000"/>
                  </a:schemeClr>
                </a:solidFill>
              </a:rPr>
              <a:t>Расчёт экономической эффективности учреждения.  Экономические циклы организации. Анализ, корректировка, планирование будущих периодов.</a:t>
            </a:r>
            <a:r>
              <a:rPr lang="ru-RU" dirty="0" smtClean="0"/>
              <a:t/>
            </a:r>
            <a:br>
              <a:rPr lang="ru-RU" dirty="0" smtClean="0"/>
            </a:br>
            <a:endParaRPr lang="ru-RU" dirty="0">
              <a:solidFill>
                <a:schemeClr val="accent6">
                  <a:lumMod val="50000"/>
                </a:schemeClr>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7"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7"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7"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7"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5000"/>
                            </p:stCondLst>
                            <p:childTnLst>
                              <p:par>
                                <p:cTn id="30" presetID="7"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6000"/>
                            </p:stCondLst>
                            <p:childTnLst>
                              <p:par>
                                <p:cTn id="35" presetID="7"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7000"/>
                            </p:stCondLst>
                            <p:childTnLst>
                              <p:par>
                                <p:cTn id="40" presetID="7"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8000"/>
                            </p:stCondLst>
                            <p:childTnLst>
                              <p:par>
                                <p:cTn id="45" presetID="7"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9000"/>
                            </p:stCondLst>
                            <p:childTnLst>
                              <p:par>
                                <p:cTn id="50" presetID="7" presetClass="entr" presetSubtype="4"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788742"/>
          </a:xfrm>
        </p:spPr>
        <p:txBody>
          <a:bodyPr/>
          <a:lstStyle/>
          <a:p>
            <a:pPr algn="ctr">
              <a:buNone/>
            </a:pPr>
            <a:endParaRPr lang="ru-RU" sz="4400" b="1" dirty="0" smtClean="0"/>
          </a:p>
          <a:p>
            <a:pPr algn="ctr">
              <a:buNone/>
            </a:pPr>
            <a:r>
              <a:rPr lang="ru-RU" sz="4400" b="1" dirty="0" smtClean="0"/>
              <a:t>СПАСИБО </a:t>
            </a:r>
          </a:p>
          <a:p>
            <a:pPr algn="ctr">
              <a:buNone/>
            </a:pPr>
            <a:r>
              <a:rPr lang="ru-RU" sz="4400" b="1" dirty="0" smtClean="0"/>
              <a:t>ЗА ВНИМАНИЕ!</a:t>
            </a:r>
          </a:p>
          <a:p>
            <a:pPr>
              <a:buNone/>
            </a:pPr>
            <a:endParaRPr lang="ru-RU" dirty="0" smtClean="0"/>
          </a:p>
          <a:p>
            <a:pPr>
              <a:buNone/>
            </a:pPr>
            <a:endParaRPr lang="ru-RU" dirty="0" smtClean="0"/>
          </a:p>
          <a:p>
            <a:pPr>
              <a:buNone/>
            </a:pPr>
            <a:endParaRPr lang="ru-RU" dirty="0" smtClean="0"/>
          </a:p>
          <a:p>
            <a:pPr algn="ctr">
              <a:buNone/>
            </a:pPr>
            <a:r>
              <a:rPr lang="ru-RU" dirty="0" smtClean="0"/>
              <a:t>Фонд «ТРИОНИКС»</a:t>
            </a:r>
          </a:p>
          <a:p>
            <a:pPr algn="ctr">
              <a:buNone/>
            </a:pPr>
            <a:r>
              <a:rPr lang="ru-RU" dirty="0" smtClean="0"/>
              <a:t>т. 8-919-270-09-69</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100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1000"/>
                                        <p:tgtEl>
                                          <p:spTgt spid="3">
                                            <p:txEl>
                                              <p:pRg st="1" end="1"/>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2" dur="100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100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4" dur="1000"/>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3" name="Содержимое 2"/>
          <p:cNvSpPr>
            <a:spLocks noGrp="1"/>
          </p:cNvSpPr>
          <p:nvPr>
            <p:ph idx="1"/>
          </p:nvPr>
        </p:nvSpPr>
        <p:spPr>
          <a:xfrm>
            <a:off x="301752" y="1000108"/>
            <a:ext cx="8503920" cy="5098940"/>
          </a:xfrm>
        </p:spPr>
        <p:txBody>
          <a:bodyPr/>
          <a:lstStyle/>
          <a:p>
            <a:pPr algn="ctr">
              <a:buNone/>
            </a:pPr>
            <a:endParaRPr lang="ru-RU" sz="2000" b="1" dirty="0" smtClean="0"/>
          </a:p>
          <a:p>
            <a:pPr algn="ctr">
              <a:buNone/>
            </a:pPr>
            <a:endParaRPr lang="ru-RU" sz="2000" b="1" dirty="0" smtClean="0"/>
          </a:p>
          <a:p>
            <a:pPr algn="ctr">
              <a:buNone/>
            </a:pPr>
            <a:endParaRPr lang="ru-RU" sz="2000" b="1" dirty="0" smtClean="0"/>
          </a:p>
          <a:p>
            <a:pPr algn="ctr">
              <a:buNone/>
            </a:pPr>
            <a:endParaRPr lang="ru-RU" sz="2000" b="1" dirty="0" smtClean="0"/>
          </a:p>
          <a:p>
            <a:pPr algn="ctr">
              <a:buNone/>
            </a:pPr>
            <a:r>
              <a:rPr lang="ru-RU" sz="2000" b="1" dirty="0" smtClean="0"/>
              <a:t>ДОГОВОР  № _________</a:t>
            </a:r>
            <a:endParaRPr lang="ru-RU" sz="2000" dirty="0" smtClean="0"/>
          </a:p>
          <a:p>
            <a:pPr algn="ctr">
              <a:buNone/>
            </a:pPr>
            <a:r>
              <a:rPr lang="ru-RU" sz="2000" b="1" dirty="0" smtClean="0"/>
              <a:t>на предоставление  платных медицинских и дополнительных  услуг</a:t>
            </a:r>
            <a:endParaRPr lang="ru-RU" sz="2000" dirty="0" smtClean="0"/>
          </a:p>
          <a:p>
            <a:pPr algn="ctr">
              <a:buNone/>
            </a:pPr>
            <a:r>
              <a:rPr lang="ru-RU" sz="2000" dirty="0" smtClean="0"/>
              <a:t>г. Курск                                     «___»___________201__ г. </a:t>
            </a:r>
          </a:p>
          <a:p>
            <a:pPr>
              <a:buNone/>
            </a:pPr>
            <a:endParaRPr lang="ru-RU" dirty="0"/>
          </a:p>
        </p:txBody>
      </p:sp>
      <p:sp>
        <p:nvSpPr>
          <p:cNvPr id="4" name="Скругленная прямоугольная выноска 3"/>
          <p:cNvSpPr/>
          <p:nvPr/>
        </p:nvSpPr>
        <p:spPr>
          <a:xfrm>
            <a:off x="357158" y="1000108"/>
            <a:ext cx="2571768" cy="714380"/>
          </a:xfrm>
          <a:prstGeom prst="wedgeRoundRectCallout">
            <a:avLst>
              <a:gd name="adj1" fmla="val -22379"/>
              <a:gd name="adj2" fmla="val 101456"/>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r>
              <a:rPr lang="ru-RU" sz="1050" dirty="0" smtClean="0"/>
              <a:t>№ 1006 п. 16</a:t>
            </a:r>
            <a:r>
              <a:rPr lang="ru-RU" sz="1050" dirty="0"/>
              <a:t>. </a:t>
            </a:r>
            <a:endParaRPr lang="ru-RU" sz="1050" dirty="0" smtClean="0"/>
          </a:p>
          <a:p>
            <a:r>
              <a:rPr lang="ru-RU" sz="1050" dirty="0" smtClean="0"/>
              <a:t>Договор </a:t>
            </a:r>
            <a:r>
              <a:rPr lang="ru-RU" sz="1050" dirty="0"/>
              <a:t>заключается потребителем (заказчиком) и исполнителем в письменной форме.</a:t>
            </a:r>
          </a:p>
        </p:txBody>
      </p:sp>
      <p:sp>
        <p:nvSpPr>
          <p:cNvPr id="6" name="Выноска 2 5"/>
          <p:cNvSpPr/>
          <p:nvPr/>
        </p:nvSpPr>
        <p:spPr>
          <a:xfrm>
            <a:off x="6286512" y="1428736"/>
            <a:ext cx="2071702" cy="785818"/>
          </a:xfrm>
          <a:prstGeom prst="borderCallout2">
            <a:avLst>
              <a:gd name="adj1" fmla="val 18750"/>
              <a:gd name="adj2" fmla="val -8333"/>
              <a:gd name="adj3" fmla="val 18750"/>
              <a:gd name="adj4" fmla="val -16667"/>
              <a:gd name="adj5" fmla="val 147165"/>
              <a:gd name="adj6" fmla="val -46463"/>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1000" dirty="0" smtClean="0">
                <a:solidFill>
                  <a:schemeClr val="tx1"/>
                </a:solidFill>
              </a:rPr>
              <a:t>Рекомендация: номер договора должен содержать дату первичного обращения пациента и связан с номером  медицинской карты пациента</a:t>
            </a:r>
            <a:endParaRPr lang="ru-RU" sz="1000" dirty="0">
              <a:solidFill>
                <a:schemeClr val="tx1"/>
              </a:solidFill>
            </a:endParaRPr>
          </a:p>
        </p:txBody>
      </p:sp>
      <p:sp>
        <p:nvSpPr>
          <p:cNvPr id="7" name="Скругленная прямоугольная выноска 6"/>
          <p:cNvSpPr/>
          <p:nvPr/>
        </p:nvSpPr>
        <p:spPr>
          <a:xfrm>
            <a:off x="285720" y="4143380"/>
            <a:ext cx="3643338" cy="1571636"/>
          </a:xfrm>
          <a:prstGeom prst="wedgeRoundRectCallout">
            <a:avLst>
              <a:gd name="adj1" fmla="val 30992"/>
              <a:gd name="adj2" fmla="val -6066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solidFill>
                  <a:schemeClr val="tx1"/>
                </a:solidFill>
              </a:rPr>
              <a:t>ГК РФ, ст. 422.1.:  Договор должен соответствовать обязательным для сторон правилам, установленным законом и иными правовыми актами (императивным нормам), действующим в момент его заключения.</a:t>
            </a:r>
            <a:endParaRPr lang="ru-RU" sz="1000" dirty="0">
              <a:solidFill>
                <a:schemeClr val="tx1"/>
              </a:solidFill>
            </a:endParaRPr>
          </a:p>
        </p:txBody>
      </p:sp>
      <p:sp>
        <p:nvSpPr>
          <p:cNvPr id="8" name="Скругленная прямоугольная выноска 7"/>
          <p:cNvSpPr/>
          <p:nvPr/>
        </p:nvSpPr>
        <p:spPr>
          <a:xfrm>
            <a:off x="4214810" y="4214818"/>
            <a:ext cx="4714908" cy="2428892"/>
          </a:xfrm>
          <a:prstGeom prst="wedgeRoundRectCallout">
            <a:avLst>
              <a:gd name="adj1" fmla="val -27201"/>
              <a:gd name="adj2" fmla="val -5830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solidFill>
                  <a:schemeClr val="tx1"/>
                </a:solidFill>
              </a:rPr>
              <a:t>ПП 1006, п. 26. Заключение договора добровольного медицинского страхования и оплата медицинских услуг, предоставляемых в соответствии с указанным договором, осуществляются в соответствии с Гражданским кодексом Российской Федерации и Законом Российской Федерации "Об организации страхового дела в Российской Федерации".</a:t>
            </a:r>
            <a:endParaRPr lang="ru-RU" sz="1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57200" y="1000108"/>
            <a:ext cx="7615262" cy="3786214"/>
          </a:xfrm>
          <a:prstGeom prst="borderCallout1">
            <a:avLst>
              <a:gd name="adj1" fmla="val 28062"/>
              <a:gd name="adj2" fmla="val -12830"/>
              <a:gd name="adj3" fmla="val 112500"/>
              <a:gd name="adj4" fmla="val -38333"/>
            </a:avLst>
          </a:prstGeom>
        </p:spPr>
        <p:style>
          <a:lnRef idx="1">
            <a:schemeClr val="accent1"/>
          </a:lnRef>
          <a:fillRef idx="2">
            <a:schemeClr val="accent1"/>
          </a:fillRef>
          <a:effectRef idx="1">
            <a:schemeClr val="accent1"/>
          </a:effectRef>
          <a:fontRef idx="minor">
            <a:schemeClr val="dk1"/>
          </a:fontRef>
        </p:style>
        <p:txBody>
          <a:bodyPr rtlCol="0" anchor="ctr">
            <a:normAutofit lnSpcReduction="10000"/>
          </a:bodyPr>
          <a:lstStyle/>
          <a:p>
            <a:r>
              <a:rPr lang="ru-RU" sz="1800" dirty="0" smtClean="0"/>
              <a:t>ГК РФ, ст. 426. 3: Отказ лица, осуществляющего предпринимательскую или иную приносящую доход деятельность, от заключения публичного договора при наличии возможности предоставить потребителю соответствующие товары, услуги, выполнить для него соответствующие работы не допускается, за исключением случаев, предусмотренных пунктом 4 статьи 786 настоящего Кодекса.</a:t>
            </a:r>
          </a:p>
          <a:p>
            <a:pPr>
              <a:buNone/>
            </a:pPr>
            <a:r>
              <a:rPr lang="ru-RU" sz="1800" dirty="0" smtClean="0"/>
              <a:t>    (в ред. Федеральных законов от 08.03.2015 N 42-ФЗ, от 05.12.2017 N 379-ФЗ)</a:t>
            </a:r>
          </a:p>
          <a:p>
            <a:pPr>
              <a:buNone/>
            </a:pPr>
            <a:r>
              <a:rPr lang="ru-RU" sz="1800" dirty="0" smtClean="0"/>
              <a:t>     При необоснованном уклонении лица, осуществляющего предпринимательскую или иную приносящую доход деятельность, от заключения публичного договора применяются положения, предусмотренные пунктом 4 статьи 445 настоящего Кодекса.</a:t>
            </a:r>
            <a:endParaRPr lang="ru-RU" sz="1800" dirty="0"/>
          </a:p>
        </p:txBody>
      </p:sp>
      <p:sp>
        <p:nvSpPr>
          <p:cNvPr id="5" name="Овал 4"/>
          <p:cNvSpPr/>
          <p:nvPr/>
        </p:nvSpPr>
        <p:spPr>
          <a:xfrm>
            <a:off x="3929058" y="5143512"/>
            <a:ext cx="3929090" cy="157163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6" name="TextBox 5"/>
          <p:cNvSpPr txBox="1"/>
          <p:nvPr/>
        </p:nvSpPr>
        <p:spPr>
          <a:xfrm>
            <a:off x="4429124" y="5643578"/>
            <a:ext cx="3000396" cy="646331"/>
          </a:xfrm>
          <a:prstGeom prst="rect">
            <a:avLst/>
          </a:prstGeom>
          <a:noFill/>
        </p:spPr>
        <p:txBody>
          <a:bodyPr wrap="square" rtlCol="0">
            <a:spAutoFit/>
          </a:bodyPr>
          <a:lstStyle/>
          <a:p>
            <a:pPr algn="ctr"/>
            <a:r>
              <a:rPr lang="ru-RU" dirty="0" smtClean="0"/>
              <a:t>«Публичность» договора и медицинская тайна</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1026" name="Rectangle 2"/>
          <p:cNvSpPr>
            <a:spLocks noGrp="1" noChangeArrowheads="1"/>
          </p:cNvSpPr>
          <p:nvPr>
            <p:ph idx="1"/>
          </p:nvPr>
        </p:nvSpPr>
        <p:spPr bwMode="auto">
          <a:xfrm>
            <a:off x="301625" y="1000125"/>
            <a:ext cx="6199201" cy="569386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ru-RU" altLang="zh-CN" sz="1400" b="1" i="0" u="none" strike="noStrike" cap="none" normalizeH="0" baseline="0" dirty="0" smtClean="0">
                <a:ln>
                  <a:noFill/>
                </a:ln>
                <a:solidFill>
                  <a:srgbClr val="0070C0"/>
                </a:solidFill>
                <a:effectLst/>
                <a:latin typeface="Times New Roman" pitchFamily="18" charset="0"/>
                <a:ea typeface="WenQuanYi Zen Hei" charset="-128"/>
                <a:cs typeface="Times New Roman" pitchFamily="18" charset="0"/>
              </a:rPr>
              <a:t>ООО</a:t>
            </a:r>
            <a:r>
              <a:rPr kumimoji="0" lang="ru-RU"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1"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a:t>
            </a:r>
            <a:r>
              <a:rPr kumimoji="0" lang="ru-RU" altLang="zh-CN" sz="1400" b="1" i="0" u="none" strike="noStrike" cap="none" normalizeH="0" baseline="0" dirty="0" smtClean="0">
                <a:ln>
                  <a:noFill/>
                </a:ln>
                <a:solidFill>
                  <a:srgbClr val="0070C0"/>
                </a:solidFill>
                <a:effectLst/>
                <a:latin typeface="Times New Roman" pitchFamily="18" charset="0"/>
                <a:ea typeface="WenQuanYi Zen Hei" charset="-128"/>
                <a:cs typeface="Times New Roman" pitchFamily="18" charset="0"/>
              </a:rPr>
              <a:t>ХХХХХ</a:t>
            </a:r>
            <a:r>
              <a:rPr kumimoji="0" lang="ru-RU" altLang="zh-CN" sz="1400" b="1"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ОГРН </a:t>
            </a:r>
            <a:r>
              <a:rPr kumimoji="0" lang="ru-RU" altLang="zh-CN" sz="14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хххххххххх</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(ИФНС России по г. Курску от</a:t>
            </a:r>
            <a:r>
              <a:rPr kumimoji="0" lang="ru-RU" altLang="zh-CN" sz="1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lang="ru-RU" altLang="zh-CN" sz="1400" dirty="0" err="1" smtClean="0">
                <a:solidFill>
                  <a:srgbClr val="0070C0"/>
                </a:solidFill>
                <a:latin typeface="Times New Roman" pitchFamily="18" charset="0"/>
                <a:ea typeface="Times New Roman" pitchFamily="18" charset="0"/>
                <a:cs typeface="Times New Roman" pitchFamily="18" charset="0"/>
              </a:rPr>
              <a:t>чч.мм.гггг</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действующее на основании </a:t>
            </a:r>
            <a:r>
              <a:rPr kumimoji="0" lang="ru-RU" altLang="zh-CN" sz="1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Устава</a:t>
            </a:r>
          </a:p>
          <a:p>
            <a:pPr marL="0" lvl="0" indent="0" algn="just" fontAlgn="base">
              <a:spcBef>
                <a:spcPct val="0"/>
              </a:spcBef>
              <a:spcAft>
                <a:spcPct val="0"/>
              </a:spcAft>
              <a:buClrTx/>
              <a:buNone/>
            </a:pP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лицензии на осуществление медицинской деятельности </a:t>
            </a:r>
            <a:r>
              <a:rPr kumimoji="0" lang="ru-RU" altLang="zh-CN" sz="1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altLang="zh-CN" sz="14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ххххххх</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 </a:t>
            </a:r>
            <a:r>
              <a:rPr lang="ru-RU" altLang="zh-CN" sz="1400" dirty="0" smtClean="0">
                <a:latin typeface="Times New Roman" pitchFamily="18" charset="0"/>
                <a:ea typeface="Times New Roman" pitchFamily="18" charset="0"/>
                <a:cs typeface="Times New Roman" pitchFamily="18" charset="0"/>
              </a:rPr>
              <a:t> </a:t>
            </a:r>
            <a:r>
              <a:rPr lang="ru-RU" altLang="zh-CN" sz="1400" dirty="0" err="1" smtClean="0">
                <a:solidFill>
                  <a:srgbClr val="0070C0"/>
                </a:solidFill>
                <a:latin typeface="Times New Roman" pitchFamily="18" charset="0"/>
                <a:ea typeface="Times New Roman" pitchFamily="18" charset="0"/>
                <a:cs typeface="Times New Roman" pitchFamily="18" charset="0"/>
              </a:rPr>
              <a:t>чч.мм.гггг</a:t>
            </a:r>
            <a:r>
              <a:rPr lang="ru-RU" altLang="zh-CN" sz="1400" dirty="0" smtClean="0">
                <a:solidFill>
                  <a:srgbClr val="0070C0"/>
                </a:solidFill>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выданной Комитетом здравоохранения </a:t>
            </a:r>
            <a:r>
              <a:rPr kumimoji="0" lang="ru-RU" altLang="zh-CN" sz="1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Курской области  </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ru-RU" altLang="zh-CN" sz="1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г. Курск, ул. Ленина, 6, тел. (4712) 51-47-20</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1" fontAlgn="base" latinLnBrk="0" hangingPunct="1">
              <a:spcBef>
                <a:spcPct val="0"/>
              </a:spcBef>
              <a:spcAft>
                <a:spcPct val="0"/>
              </a:spcAft>
              <a:buClrTx/>
              <a:buSzTx/>
              <a:buFontTx/>
              <a:buNone/>
              <a:tabLst/>
            </a:pP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в</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лице</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Д</a:t>
            </a:r>
            <a:r>
              <a:rPr kumimoji="0" lang="ru-RU" altLang="zh-CN" sz="1400" b="0" i="0" u="none" strike="noStrike" cap="none" normalizeH="0" baseline="0" dirty="0" smtClean="0">
                <a:ln>
                  <a:noFill/>
                </a:ln>
                <a:solidFill>
                  <a:srgbClr val="0070C0"/>
                </a:solidFill>
                <a:effectLst/>
                <a:latin typeface="Times New Roman" pitchFamily="18" charset="0"/>
                <a:ea typeface="WenQuanYi Zen Hei" charset="-128"/>
                <a:cs typeface="Times New Roman" pitchFamily="18" charset="0"/>
              </a:rPr>
              <a:t>иректора</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ru-RU" altLang="zh-CN" sz="1400" dirty="0" smtClean="0">
                <a:latin typeface="Times New Roman" pitchFamily="18" charset="0"/>
                <a:ea typeface="Times New Roman" pitchFamily="18" charset="0"/>
                <a:cs typeface="Times New Roman" pitchFamily="18" charset="0"/>
              </a:rPr>
              <a:t> </a:t>
            </a:r>
            <a:r>
              <a:rPr lang="ru-RU" altLang="zh-CN" sz="1400" dirty="0" smtClean="0">
                <a:solidFill>
                  <a:srgbClr val="0070C0"/>
                </a:solidFill>
                <a:latin typeface="Times New Roman" pitchFamily="18" charset="0"/>
                <a:ea typeface="Times New Roman" pitchFamily="18" charset="0"/>
                <a:cs typeface="Times New Roman" pitchFamily="18" charset="0"/>
              </a:rPr>
              <a:t>ХХХХХ</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действующего</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на</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основании</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rgbClr val="0070C0"/>
                </a:solidFill>
                <a:effectLst/>
                <a:latin typeface="Times New Roman" pitchFamily="18" charset="0"/>
                <a:ea typeface="WenQuanYi Zen Hei" charset="-128"/>
                <a:cs typeface="Times New Roman" pitchFamily="18" charset="0"/>
              </a:rPr>
              <a:t>Устава</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именуемое</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в</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дальнейшем</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«Исполнитель»,</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с</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одной</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стороны </a:t>
            </a:r>
          </a:p>
          <a:p>
            <a:pPr marL="0" marR="0" lvl="0" indent="0" algn="just" defTabSz="914400" rtl="0" eaLnBrk="1" fontAlgn="base" latinLnBrk="0" hangingPunct="1">
              <a:spcBef>
                <a:spcPct val="0"/>
              </a:spcBef>
              <a:spcAft>
                <a:spcPct val="0"/>
              </a:spcAft>
              <a:buClrTx/>
              <a:buSzTx/>
              <a:buFontTx/>
              <a:buNone/>
              <a:tabLst/>
            </a:pP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err="1" smtClean="0">
                <a:ln>
                  <a:noFill/>
                </a:ln>
                <a:solidFill>
                  <a:schemeClr val="tx1"/>
                </a:solidFill>
                <a:effectLst/>
                <a:latin typeface="Times New Roman" pitchFamily="18" charset="0"/>
                <a:ea typeface="WenQuanYi Zen Hei" charset="-128"/>
                <a:cs typeface="Times New Roman" pitchFamily="18" charset="0"/>
              </a:rPr>
              <a:t>и___</a:t>
            </a:r>
            <a:r>
              <a:rPr kumimoji="0" lang="ru-RU" altLang="zh-CN" sz="1400" b="0" i="1" u="sng" strike="noStrike" cap="none" normalizeH="0" baseline="0" dirty="0" err="1" smtClean="0">
                <a:ln>
                  <a:noFill/>
                </a:ln>
                <a:solidFill>
                  <a:srgbClr val="0070C0"/>
                </a:solidFill>
                <a:effectLst/>
                <a:latin typeface="Times New Roman" pitchFamily="18" charset="0"/>
                <a:ea typeface="WenQuanYi Zen Hei" charset="-128"/>
                <a:cs typeface="Times New Roman" pitchFamily="18" charset="0"/>
              </a:rPr>
              <a:t>ФИО</a:t>
            </a:r>
            <a:r>
              <a:rPr kumimoji="0" lang="ru-RU" altLang="zh-CN" sz="1400" b="0" i="1" u="sng" strike="noStrike" cap="none" normalizeH="0" baseline="0" dirty="0" smtClean="0">
                <a:ln>
                  <a:noFill/>
                </a:ln>
                <a:solidFill>
                  <a:srgbClr val="0070C0"/>
                </a:solidFill>
                <a:effectLst/>
                <a:latin typeface="Times New Roman" pitchFamily="18" charset="0"/>
                <a:ea typeface="WenQuanYi Zen Hei" charset="-128"/>
                <a:cs typeface="Times New Roman" pitchFamily="18" charset="0"/>
              </a:rPr>
              <a:t> лица, </a:t>
            </a:r>
            <a:r>
              <a:rPr lang="ru-RU" altLang="zh-CN" sz="1400" i="1" u="sng" dirty="0" smtClean="0">
                <a:solidFill>
                  <a:srgbClr val="0070C0"/>
                </a:solidFill>
                <a:latin typeface="Times New Roman" pitchFamily="18" charset="0"/>
                <a:ea typeface="WenQuanYi Zen Hei" charset="-128"/>
                <a:cs typeface="Times New Roman" pitchFamily="18" charset="0"/>
              </a:rPr>
              <a:t>от имени которого заключается договор</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являющийся:</a:t>
            </a:r>
          </a:p>
          <a:p>
            <a:pPr marL="0" marR="0" lvl="0" indent="0" algn="just" defTabSz="914400" rtl="0" eaLnBrk="1" fontAlgn="base" latinLnBrk="0" hangingPunct="1">
              <a:spcBef>
                <a:spcPct val="0"/>
              </a:spcBef>
              <a:spcAft>
                <a:spcPct val="0"/>
              </a:spcAft>
              <a:buClrTx/>
              <a:buSzTx/>
              <a:buFontTx/>
              <a:buNone/>
              <a:tabLst/>
            </a:pPr>
            <a:endPar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spcBef>
                <a:spcPct val="0"/>
              </a:spcBef>
              <a:spcAft>
                <a:spcPct val="0"/>
              </a:spcAft>
              <a:buClrTx/>
              <a:buSzTx/>
              <a:buFontTx/>
              <a:buChar char="-"/>
              <a:tabLst/>
            </a:pPr>
            <a:r>
              <a:rPr lang="ru-RU" altLang="zh-CN" sz="1400" dirty="0" smtClean="0">
                <a:solidFill>
                  <a:schemeClr val="tx1"/>
                </a:solidFill>
                <a:latin typeface="Times New Roman" pitchFamily="18" charset="0"/>
                <a:ea typeface="Times New Roman" pitchFamily="18" charset="0"/>
                <a:cs typeface="Times New Roman" pitchFamily="18" charset="0"/>
              </a:rPr>
              <a:t>   Заказчиком медицинских услуг, не являющийся законным представителем Пациента, именуемый в дальнейшем «Заказчик»</a:t>
            </a:r>
          </a:p>
          <a:p>
            <a:pPr marL="0" marR="0" lvl="0" indent="0" algn="just" defTabSz="914400" rtl="0" eaLnBrk="1" fontAlgn="base" latinLnBrk="0" hangingPunct="1">
              <a:spcBef>
                <a:spcPct val="0"/>
              </a:spcBef>
              <a:spcAft>
                <a:spcPct val="0"/>
              </a:spcAft>
              <a:buClrTx/>
              <a:buSzTx/>
              <a:buNone/>
              <a:tabLst/>
            </a:pPr>
            <a:endParaRPr lang="ru-RU" altLang="zh-CN" sz="1400" dirty="0" smtClean="0">
              <a:solidFill>
                <a:schemeClr val="tx1"/>
              </a:solidFill>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spcBef>
                <a:spcPct val="0"/>
              </a:spcBef>
              <a:spcAft>
                <a:spcPct val="0"/>
              </a:spcAft>
              <a:buClrTx/>
              <a:buSzTx/>
              <a:buFontTx/>
              <a:buNone/>
              <a:tabLst/>
            </a:pPr>
            <a:r>
              <a:rPr lang="ru-RU" altLang="zh-CN" sz="1400" dirty="0" smtClean="0">
                <a:solidFill>
                  <a:schemeClr val="tx1"/>
                </a:solidFill>
                <a:latin typeface="Times New Roman" pitchFamily="18" charset="0"/>
                <a:ea typeface="Times New Roman" pitchFamily="18" charset="0"/>
                <a:cs typeface="Times New Roman" pitchFamily="18" charset="0"/>
              </a:rPr>
              <a:t> - </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Пациентом (потребителем медицинских и дополнительных услуг), именуемый в дальнейшем «Пациент»</a:t>
            </a:r>
          </a:p>
          <a:p>
            <a:pPr marL="0" marR="0" lvl="0" indent="0" algn="just" defTabSz="914400" rtl="0" eaLnBrk="1" fontAlgn="base" latinLnBrk="0" hangingPunct="1">
              <a:spcBef>
                <a:spcPct val="0"/>
              </a:spcBef>
              <a:spcAft>
                <a:spcPct val="0"/>
              </a:spcAft>
              <a:buClrTx/>
              <a:buSzTx/>
              <a:buFontTx/>
              <a:buNone/>
              <a:tabLst/>
            </a:pPr>
            <a:endPar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endParaRPr>
          </a:p>
          <a:p>
            <a:pPr marL="0" lvl="0" indent="0" algn="just" fontAlgn="base">
              <a:spcBef>
                <a:spcPct val="0"/>
              </a:spcBef>
              <a:spcAft>
                <a:spcPct val="0"/>
              </a:spcAft>
              <a:buClrTx/>
              <a:buNone/>
            </a:pP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 - Законным представителем Пациента (потребителя медицинских и дополнительных услуг),</a:t>
            </a:r>
            <a:r>
              <a:rPr kumimoji="0" lang="ru-RU" altLang="zh-CN" sz="1400" b="0" i="0" u="none" strike="noStrike" cap="none" normalizeH="0" dirty="0" smtClean="0">
                <a:ln>
                  <a:noFill/>
                </a:ln>
                <a:solidFill>
                  <a:schemeClr val="tx1"/>
                </a:solidFill>
                <a:effectLst/>
                <a:latin typeface="Times New Roman" pitchFamily="18" charset="0"/>
                <a:ea typeface="WenQuanYi Zen Hei" charset="-128"/>
                <a:cs typeface="Times New Roman" pitchFamily="18" charset="0"/>
              </a:rPr>
              <a:t> именуемый в дальнейшем «Представитель»</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a:t>
            </a:r>
            <a:endParaRPr kumimoji="0" lang="ru-RU" altLang="zh-CN" sz="1400" b="0" i="1"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endParaRPr>
          </a:p>
          <a:p>
            <a:pPr marL="0" marR="0" lvl="0" indent="0" algn="just" defTabSz="914400" rtl="0" eaLnBrk="1" fontAlgn="base" latinLnBrk="0" hangingPunct="1">
              <a:spcBef>
                <a:spcPct val="0"/>
              </a:spcBef>
              <a:spcAft>
                <a:spcPct val="0"/>
              </a:spcAft>
              <a:buClrTx/>
              <a:buSzTx/>
              <a:buFontTx/>
              <a:buNone/>
              <a:tabLst/>
            </a:pP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 _______</a:t>
            </a:r>
            <a:r>
              <a:rPr kumimoji="0" lang="ru-RU" altLang="zh-CN" sz="1400" b="0" i="1" u="sng" strike="noStrike" cap="none" normalizeH="0" baseline="0" dirty="0" smtClean="0">
                <a:ln>
                  <a:noFill/>
                </a:ln>
                <a:solidFill>
                  <a:srgbClr val="0070C0"/>
                </a:solidFill>
                <a:effectLst/>
                <a:latin typeface="Times New Roman" pitchFamily="18" charset="0"/>
                <a:ea typeface="WenQuanYi Zen Hei" charset="-128"/>
                <a:cs typeface="Times New Roman" pitchFamily="18" charset="0"/>
              </a:rPr>
              <a:t>ФИО</a:t>
            </a:r>
            <a:r>
              <a:rPr kumimoji="0" lang="ru-RU" altLang="zh-CN" sz="1400" b="0" i="1" u="sng" strike="noStrike" cap="none" normalizeH="0" dirty="0" smtClean="0">
                <a:ln>
                  <a:noFill/>
                </a:ln>
                <a:solidFill>
                  <a:srgbClr val="0070C0"/>
                </a:solidFill>
                <a:effectLst/>
                <a:latin typeface="Times New Roman" pitchFamily="18" charset="0"/>
                <a:ea typeface="WenQuanYi Zen Hei" charset="-128"/>
                <a:cs typeface="Times New Roman" pitchFamily="18" charset="0"/>
              </a:rPr>
              <a:t> </a:t>
            </a:r>
            <a:r>
              <a:rPr kumimoji="0" lang="ru-RU" altLang="zh-CN" sz="1400" b="0" i="1" u="sng" strike="noStrike" cap="none" normalizeH="0" dirty="0" err="1" smtClean="0">
                <a:ln>
                  <a:noFill/>
                </a:ln>
                <a:solidFill>
                  <a:srgbClr val="0070C0"/>
                </a:solidFill>
                <a:effectLst/>
                <a:latin typeface="Times New Roman" pitchFamily="18" charset="0"/>
                <a:ea typeface="WenQuanYi Zen Hei" charset="-128"/>
                <a:cs typeface="Times New Roman" pitchFamily="18" charset="0"/>
              </a:rPr>
              <a:t>пациента</a:t>
            </a:r>
            <a:r>
              <a:rPr kumimoji="0" lang="ru-RU" altLang="zh-CN" sz="1400" b="0" i="1" u="none" strike="noStrike" cap="none" normalizeH="0" baseline="0" dirty="0" err="1" smtClean="0">
                <a:ln>
                  <a:noFill/>
                </a:ln>
                <a:solidFill>
                  <a:schemeClr val="tx1"/>
                </a:solidFill>
                <a:effectLst/>
                <a:latin typeface="Times New Roman" pitchFamily="18" charset="0"/>
                <a:ea typeface="WenQuanYi Zen Hei" charset="-128"/>
                <a:cs typeface="Times New Roman" pitchFamily="18" charset="0"/>
              </a:rPr>
              <a:t>_______________</a:t>
            </a:r>
            <a:r>
              <a:rPr kumimoji="0" lang="ru-RU" altLang="zh-CN" sz="1400" b="0" i="1"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_____________ года рождения, проживающего</a:t>
            </a:r>
            <a:r>
              <a:rPr kumimoji="0" lang="ru-RU" altLang="zh-CN" sz="1400" b="0" i="0" u="none" strike="noStrike" cap="none" normalizeH="0" dirty="0" smtClean="0">
                <a:ln>
                  <a:noFill/>
                </a:ln>
                <a:solidFill>
                  <a:schemeClr val="tx1"/>
                </a:solidFill>
                <a:effectLst/>
                <a:latin typeface="Times New Roman" pitchFamily="18" charset="0"/>
                <a:ea typeface="WenQuanYi Zen Hei" charset="-128"/>
                <a:cs typeface="Times New Roman" pitchFamily="18" charset="0"/>
              </a:rPr>
              <a:t> по адресу: _______________________________________</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 </a:t>
            </a:r>
          </a:p>
          <a:p>
            <a:pPr marL="0" lvl="0" indent="0" algn="just" eaLnBrk="0" fontAlgn="base" hangingPunct="0">
              <a:spcBef>
                <a:spcPct val="0"/>
              </a:spcBef>
              <a:spcAft>
                <a:spcPct val="0"/>
              </a:spcAft>
              <a:buClrTx/>
              <a:buNone/>
            </a:pP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(основание законного представительства: </a:t>
            </a:r>
            <a:r>
              <a:rPr kumimoji="0" lang="ru-RU" altLang="zh-CN" sz="1400" b="0" i="1"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_________________________</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lvl="0" indent="0" algn="just" eaLnBrk="0" fontAlgn="base" hangingPunct="0">
              <a:spcBef>
                <a:spcPct val="0"/>
              </a:spcBef>
              <a:spcAft>
                <a:spcPct val="0"/>
              </a:spcAft>
              <a:buClrTx/>
              <a:buNone/>
            </a:pPr>
            <a:endParaRPr lang="ru-RU" altLang="zh-CN" sz="1400" dirty="0" smtClean="0">
              <a:solidFill>
                <a:schemeClr val="tx1"/>
              </a:solidFill>
              <a:latin typeface="Times New Roman" pitchFamily="18" charset="0"/>
              <a:ea typeface="WenQuanYi Zen Hei" charset="-128"/>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далее</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совместно</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именуемые </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«Стороны»,</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заключили</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настоящий</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договор</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(далее</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«Договор»)</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о</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нижеследующем:</a:t>
            </a:r>
          </a:p>
          <a:p>
            <a:pPr marL="0" marR="0" lvl="0" indent="0" algn="just" defTabSz="914400" rtl="0" eaLnBrk="0" fontAlgn="base" latinLnBrk="0" hangingPunct="0">
              <a:spcBef>
                <a:spcPct val="0"/>
              </a:spcBef>
              <a:spcAft>
                <a:spcPct val="0"/>
              </a:spcAft>
              <a:buClrTx/>
              <a:buSzTx/>
              <a:buFontTx/>
              <a:buNone/>
              <a:tabLst/>
            </a:pPr>
            <a:endParaRPr lang="ru-RU" altLang="zh-CN" sz="1400" dirty="0" smtClean="0">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lang="ru-RU" altLang="zh-CN" sz="1400" dirty="0" smtClean="0">
                <a:solidFill>
                  <a:srgbClr val="FF0000"/>
                </a:solidFill>
                <a:latin typeface="Times New Roman" pitchFamily="18" charset="0"/>
                <a:cs typeface="Times New Roman" pitchFamily="18" charset="0"/>
              </a:rPr>
              <a:t>*</a:t>
            </a:r>
            <a:r>
              <a:rPr lang="ru-RU" altLang="zh-CN" sz="1400" dirty="0" smtClean="0">
                <a:latin typeface="Times New Roman" pitchFamily="18" charset="0"/>
                <a:cs typeface="Times New Roman" pitchFamily="18" charset="0"/>
              </a:rPr>
              <a:t> </a:t>
            </a:r>
            <a:r>
              <a:rPr lang="ru-RU" altLang="zh-CN" sz="1400" dirty="0" smtClean="0">
                <a:solidFill>
                  <a:srgbClr val="0070C0"/>
                </a:solidFill>
                <a:latin typeface="Times New Roman" pitchFamily="18" charset="0"/>
                <a:cs typeface="Times New Roman" pitchFamily="18" charset="0"/>
              </a:rPr>
              <a:t>Виды деятельности по лицензии (по данному адресу, либо при наличии  общей системы на несколько адресов – полное перечисление по лицензии)</a:t>
            </a:r>
            <a:endParaRPr kumimoji="0" lang="ru-RU" altLang="zh-CN" sz="1400" b="0" i="0" u="none" strike="noStrike" cap="none" normalizeH="0" baseline="0" dirty="0" smtClean="0">
              <a:ln>
                <a:noFill/>
              </a:ln>
              <a:solidFill>
                <a:srgbClr val="0070C0"/>
              </a:solidFill>
              <a:effectLst/>
              <a:latin typeface="Arial" pitchFamily="34" charset="0"/>
              <a:cs typeface="Arial" pitchFamily="34" charset="0"/>
            </a:endParaRPr>
          </a:p>
        </p:txBody>
      </p:sp>
      <p:sp>
        <p:nvSpPr>
          <p:cNvPr id="6" name="Выноска 2 5"/>
          <p:cNvSpPr/>
          <p:nvPr/>
        </p:nvSpPr>
        <p:spPr>
          <a:xfrm>
            <a:off x="6572264" y="642918"/>
            <a:ext cx="2071702" cy="1214446"/>
          </a:xfrm>
          <a:prstGeom prst="borderCallout2">
            <a:avLst>
              <a:gd name="adj1" fmla="val 18750"/>
              <a:gd name="adj2" fmla="val -8333"/>
              <a:gd name="adj3" fmla="val 18750"/>
              <a:gd name="adj4" fmla="val -16667"/>
              <a:gd name="adj5" fmla="val 37837"/>
              <a:gd name="adj6" fmla="val -3319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900" dirty="0" smtClean="0"/>
              <a:t>ПП.1006 п. 17.а: «данные </a:t>
            </a:r>
            <a:r>
              <a:rPr lang="ru-RU" sz="900" dirty="0"/>
              <a:t>документа, подтверждающего факт внесения сведений о юридическом лице в Единый государственный реестр юридических лиц, с указанием органа, осуществившего государственную </a:t>
            </a:r>
            <a:r>
              <a:rPr lang="ru-RU" sz="900" dirty="0" smtClean="0"/>
              <a:t>регистрацию»</a:t>
            </a:r>
            <a:endParaRPr lang="ru-RU" sz="900" dirty="0"/>
          </a:p>
        </p:txBody>
      </p:sp>
      <p:sp>
        <p:nvSpPr>
          <p:cNvPr id="7" name="Выноска 2 6"/>
          <p:cNvSpPr/>
          <p:nvPr/>
        </p:nvSpPr>
        <p:spPr>
          <a:xfrm>
            <a:off x="6572264" y="1928802"/>
            <a:ext cx="2071702" cy="1643074"/>
          </a:xfrm>
          <a:prstGeom prst="borderCallout2">
            <a:avLst>
              <a:gd name="adj1" fmla="val 18750"/>
              <a:gd name="adj2" fmla="val -8333"/>
              <a:gd name="adj3" fmla="val 18088"/>
              <a:gd name="adj4" fmla="val -9311"/>
              <a:gd name="adj5" fmla="val -299"/>
              <a:gd name="adj6" fmla="val -24535"/>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900" dirty="0" smtClean="0"/>
              <a:t>ПП 1006, п. 17.а: «номер </a:t>
            </a:r>
            <a:r>
              <a:rPr lang="ru-RU" sz="900" dirty="0"/>
              <a:t>лицензии на осуществление медицинской деятельности, дата ее регистрации с указанием перечня работ (услуг), составляющих медицинскую деятельность медицинской организации в соответствии с лицензией, наименование, адрес места нахождения и телефон выдавшего ее лицензирующего </a:t>
            </a:r>
            <a:r>
              <a:rPr lang="ru-RU" sz="900" dirty="0" smtClean="0"/>
              <a:t>органа»</a:t>
            </a:r>
            <a:endParaRPr lang="ru-RU" sz="900" dirty="0"/>
          </a:p>
        </p:txBody>
      </p:sp>
      <p:sp>
        <p:nvSpPr>
          <p:cNvPr id="9" name="Выноска 1 8"/>
          <p:cNvSpPr/>
          <p:nvPr/>
        </p:nvSpPr>
        <p:spPr>
          <a:xfrm>
            <a:off x="6572264" y="5572140"/>
            <a:ext cx="2214578" cy="1071570"/>
          </a:xfrm>
          <a:prstGeom prst="borderCallout1">
            <a:avLst>
              <a:gd name="adj1" fmla="val 18750"/>
              <a:gd name="adj2" fmla="val -8333"/>
              <a:gd name="adj3" fmla="val -92704"/>
              <a:gd name="adj4" fmla="val -21128"/>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solidFill>
                  <a:schemeClr val="tx1"/>
                </a:solidFill>
              </a:rPr>
              <a:t>ПП 1006, п. 17, б) фамилию, имя и отчество (если имеется), адрес места жительства и телефон потребителя (законного представителя потребителя)</a:t>
            </a:r>
            <a:endParaRPr lang="ru-RU" sz="1000" dirty="0">
              <a:solidFill>
                <a:schemeClr val="tx1"/>
              </a:solidFill>
            </a:endParaRPr>
          </a:p>
        </p:txBody>
      </p:sp>
      <p:sp>
        <p:nvSpPr>
          <p:cNvPr id="10" name="Выноска 1 9"/>
          <p:cNvSpPr/>
          <p:nvPr/>
        </p:nvSpPr>
        <p:spPr>
          <a:xfrm>
            <a:off x="6572264" y="3643314"/>
            <a:ext cx="2214578" cy="1857388"/>
          </a:xfrm>
          <a:prstGeom prst="borderCallout1">
            <a:avLst>
              <a:gd name="adj1" fmla="val 18750"/>
              <a:gd name="adj2" fmla="val -8333"/>
              <a:gd name="adj3" fmla="val -46806"/>
              <a:gd name="adj4" fmla="val -19756"/>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solidFill>
                  <a:schemeClr val="tx1"/>
                </a:solidFill>
              </a:rPr>
              <a:t>ПП 1006, п. 17, е) должность, фамилию, имя, отчество (если имеется) лица, заключающего договор от имени исполнителя, и его подпись, фамилию, имя, отчество (если имеется) потребителя (заказчика) и его подпись. В случае если заказчик является юридическим лицом, указывается должность лица, заключающего договор от имени заказчика;</a:t>
            </a:r>
            <a:endParaRPr lang="ru-RU" sz="1000" dirty="0">
              <a:solidFill>
                <a:schemeClr val="tx1"/>
              </a:solidFill>
            </a:endParaRPr>
          </a:p>
        </p:txBody>
      </p:sp>
      <p:sp>
        <p:nvSpPr>
          <p:cNvPr id="17409" name="Rectangle 1"/>
          <p:cNvSpPr>
            <a:spLocks noChangeArrowheads="1"/>
          </p:cNvSpPr>
          <p:nvPr/>
        </p:nvSpPr>
        <p:spPr bwMode="auto">
          <a:xfrm>
            <a:off x="0" y="0"/>
            <a:ext cx="9144000" cy="0"/>
          </a:xfrm>
          <a:prstGeom prst="rect">
            <a:avLst/>
          </a:prstGeom>
          <a:solidFill>
            <a:srgbClr val="000000"/>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Verdana" pitchFamily="34" charset="0"/>
                <a:cs typeface="Arial" pitchFamily="34" charset="0"/>
              </a:rPr>
              <a:t>24 июня 1999 года N 120-ФЗ</a:t>
            </a:r>
            <a:br>
              <a:rPr kumimoji="0" lang="ru-RU" sz="1000" b="0" i="0" u="none" strike="noStrike" cap="none" normalizeH="0" baseline="0" smtClean="0">
                <a:ln>
                  <a:noFill/>
                </a:ln>
                <a:solidFill>
                  <a:schemeClr val="tx1"/>
                </a:solidFill>
                <a:effectLst/>
                <a:latin typeface="Verdana" pitchFamily="34" charset="0"/>
                <a:cs typeface="Arial" pitchFamily="34" charset="0"/>
              </a:rPr>
            </a:br>
            <a:endParaRPr kumimoji="0" lang="ru-RU"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7411" name="Rectangle 3"/>
          <p:cNvSpPr>
            <a:spLocks noChangeArrowheads="1"/>
          </p:cNvSpPr>
          <p:nvPr/>
        </p:nvSpPr>
        <p:spPr bwMode="auto">
          <a:xfrm>
            <a:off x="0" y="0"/>
            <a:ext cx="9144000" cy="0"/>
          </a:xfrm>
          <a:prstGeom prst="rect">
            <a:avLst/>
          </a:prstGeom>
          <a:solidFill>
            <a:srgbClr val="000000"/>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Verdana" pitchFamily="34" charset="0"/>
                <a:cs typeface="Arial" pitchFamily="34" charset="0"/>
              </a:rPr>
              <a:t>24 июня 1999 года N 120-ФЗ</a:t>
            </a:r>
            <a:br>
              <a:rPr kumimoji="0" lang="ru-RU" sz="1000" b="0" i="0" u="none" strike="noStrike" cap="none" normalizeH="0" baseline="0" smtClean="0">
                <a:ln>
                  <a:noFill/>
                </a:ln>
                <a:solidFill>
                  <a:schemeClr val="tx1"/>
                </a:solidFill>
                <a:effectLst/>
                <a:latin typeface="Verdana" pitchFamily="34" charset="0"/>
                <a:cs typeface="Arial" pitchFamily="34" charset="0"/>
              </a:rPr>
            </a:br>
            <a:endParaRPr kumimoji="0" lang="ru-RU"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7412" name="Rectangle 4"/>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457200" y="857232"/>
            <a:ext cx="6043626" cy="569386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lvl="0" indent="0" algn="just" fontAlgn="base">
              <a:spcBef>
                <a:spcPct val="0"/>
              </a:spcBef>
              <a:spcAft>
                <a:spcPct val="0"/>
              </a:spcAft>
              <a:buClrTx/>
              <a:buNone/>
            </a:pPr>
            <a:r>
              <a:rPr lang="ru-RU" altLang="zh-CN" sz="1400" b="1" dirty="0" smtClean="0">
                <a:solidFill>
                  <a:srgbClr val="0070C0"/>
                </a:solidFill>
                <a:latin typeface="Times New Roman" pitchFamily="18" charset="0"/>
                <a:ea typeface="WenQuanYi Zen Hei" charset="-128"/>
                <a:cs typeface="Times New Roman" pitchFamily="18" charset="0"/>
              </a:rPr>
              <a:t>ООО</a:t>
            </a:r>
            <a:r>
              <a:rPr lang="ru-RU" altLang="zh-CN" sz="1400" b="1" dirty="0" smtClean="0">
                <a:solidFill>
                  <a:schemeClr val="tx1"/>
                </a:solidFill>
                <a:latin typeface="Times New Roman" pitchFamily="18" charset="0"/>
                <a:ea typeface="Times New Roman" pitchFamily="18" charset="0"/>
                <a:cs typeface="Times New Roman" pitchFamily="18" charset="0"/>
              </a:rPr>
              <a:t> </a:t>
            </a:r>
            <a:r>
              <a:rPr lang="ru-RU" altLang="zh-CN" sz="1400" b="1" dirty="0" smtClean="0">
                <a:solidFill>
                  <a:schemeClr val="tx1"/>
                </a:solidFill>
                <a:latin typeface="Times New Roman" pitchFamily="18" charset="0"/>
                <a:ea typeface="WenQuanYi Zen Hei" charset="-128"/>
                <a:cs typeface="Times New Roman" pitchFamily="18" charset="0"/>
              </a:rPr>
              <a:t>«</a:t>
            </a:r>
            <a:r>
              <a:rPr lang="ru-RU" altLang="zh-CN" sz="1400" b="1" dirty="0" smtClean="0">
                <a:solidFill>
                  <a:srgbClr val="0070C0"/>
                </a:solidFill>
                <a:latin typeface="Times New Roman" pitchFamily="18" charset="0"/>
                <a:ea typeface="WenQuanYi Zen Hei" charset="-128"/>
                <a:cs typeface="Times New Roman" pitchFamily="18" charset="0"/>
              </a:rPr>
              <a:t>ХХХХХ</a:t>
            </a:r>
            <a:r>
              <a:rPr lang="ru-RU" altLang="zh-CN" sz="1400" b="1" dirty="0" smtClean="0">
                <a:solidFill>
                  <a:schemeClr val="tx1"/>
                </a:solidFill>
                <a:latin typeface="Times New Roman" pitchFamily="18" charset="0"/>
                <a:ea typeface="WenQuanYi Zen Hei" charset="-128"/>
                <a:cs typeface="Times New Roman" pitchFamily="18" charset="0"/>
              </a:rPr>
              <a:t>»</a:t>
            </a:r>
            <a:r>
              <a:rPr lang="ru-RU" altLang="zh-CN" sz="1400" dirty="0" smtClean="0">
                <a:solidFill>
                  <a:schemeClr val="tx1"/>
                </a:solidFill>
                <a:latin typeface="Times New Roman" pitchFamily="18" charset="0"/>
                <a:ea typeface="Times New Roman" pitchFamily="18" charset="0"/>
                <a:cs typeface="Times New Roman" pitchFamily="18" charset="0"/>
              </a:rPr>
              <a:t>, ОГРН </a:t>
            </a:r>
            <a:r>
              <a:rPr lang="ru-RU" altLang="zh-CN" sz="1400" dirty="0" err="1" smtClean="0">
                <a:solidFill>
                  <a:srgbClr val="0070C0"/>
                </a:solidFill>
                <a:latin typeface="Times New Roman" pitchFamily="18" charset="0"/>
                <a:ea typeface="Times New Roman" pitchFamily="18" charset="0"/>
                <a:cs typeface="Times New Roman" pitchFamily="18" charset="0"/>
              </a:rPr>
              <a:t>хххххххххх</a:t>
            </a:r>
            <a:r>
              <a:rPr lang="ru-RU" altLang="zh-CN" sz="1400" dirty="0" smtClean="0">
                <a:solidFill>
                  <a:schemeClr val="tx1"/>
                </a:solidFill>
                <a:latin typeface="Times New Roman" pitchFamily="18" charset="0"/>
                <a:ea typeface="Times New Roman" pitchFamily="18" charset="0"/>
                <a:cs typeface="Times New Roman" pitchFamily="18" charset="0"/>
              </a:rPr>
              <a:t> (ИФНС России по г. Курску от  </a:t>
            </a:r>
            <a:r>
              <a:rPr lang="ru-RU" altLang="zh-CN" sz="1400" dirty="0" err="1" smtClean="0">
                <a:solidFill>
                  <a:srgbClr val="0070C0"/>
                </a:solidFill>
                <a:latin typeface="Times New Roman" pitchFamily="18" charset="0"/>
                <a:ea typeface="Times New Roman" pitchFamily="18" charset="0"/>
                <a:cs typeface="Times New Roman" pitchFamily="18" charset="0"/>
              </a:rPr>
              <a:t>чч.мм.гггг</a:t>
            </a:r>
            <a:r>
              <a:rPr lang="ru-RU" altLang="zh-CN" sz="1400" dirty="0" smtClean="0">
                <a:solidFill>
                  <a:schemeClr val="tx1"/>
                </a:solidFill>
                <a:latin typeface="Times New Roman" pitchFamily="18" charset="0"/>
                <a:ea typeface="Times New Roman" pitchFamily="18" charset="0"/>
                <a:cs typeface="Times New Roman" pitchFamily="18" charset="0"/>
              </a:rPr>
              <a:t>) действующее на основании </a:t>
            </a:r>
            <a:r>
              <a:rPr lang="ru-RU" altLang="zh-CN" sz="1400" dirty="0" smtClean="0">
                <a:solidFill>
                  <a:srgbClr val="0070C0"/>
                </a:solidFill>
                <a:latin typeface="Times New Roman" pitchFamily="18" charset="0"/>
                <a:ea typeface="Times New Roman" pitchFamily="18" charset="0"/>
                <a:cs typeface="Times New Roman" pitchFamily="18" charset="0"/>
              </a:rPr>
              <a:t>Устава</a:t>
            </a:r>
          </a:p>
          <a:p>
            <a:pPr marL="0" lvl="0" indent="0" algn="just" fontAlgn="base">
              <a:spcBef>
                <a:spcPct val="0"/>
              </a:spcBef>
              <a:spcAft>
                <a:spcPct val="0"/>
              </a:spcAft>
              <a:buClrTx/>
              <a:buNone/>
            </a:pPr>
            <a:r>
              <a:rPr lang="ru-RU" altLang="zh-CN" sz="1400" dirty="0" smtClean="0">
                <a:solidFill>
                  <a:schemeClr val="tx1"/>
                </a:solidFill>
                <a:latin typeface="Times New Roman" pitchFamily="18" charset="0"/>
                <a:ea typeface="Times New Roman" pitchFamily="18" charset="0"/>
                <a:cs typeface="Times New Roman" pitchFamily="18" charset="0"/>
              </a:rPr>
              <a:t> и лицензии на осуществление медицинской деятельности </a:t>
            </a:r>
            <a:r>
              <a:rPr lang="ru-RU" altLang="zh-CN" sz="1400" dirty="0" smtClean="0">
                <a:solidFill>
                  <a:srgbClr val="FF0000"/>
                </a:solidFill>
                <a:latin typeface="Times New Roman" pitchFamily="18" charset="0"/>
                <a:ea typeface="Times New Roman" pitchFamily="18" charset="0"/>
                <a:cs typeface="Times New Roman" pitchFamily="18" charset="0"/>
              </a:rPr>
              <a:t>*</a:t>
            </a:r>
            <a:r>
              <a:rPr lang="ru-RU" altLang="zh-CN" sz="1400" dirty="0" smtClean="0">
                <a:solidFill>
                  <a:schemeClr val="tx1"/>
                </a:solidFill>
                <a:latin typeface="Times New Roman" pitchFamily="18" charset="0"/>
                <a:ea typeface="Times New Roman" pitchFamily="18" charset="0"/>
                <a:cs typeface="Times New Roman" pitchFamily="18" charset="0"/>
              </a:rPr>
              <a:t>  № </a:t>
            </a:r>
            <a:r>
              <a:rPr lang="ru-RU" altLang="zh-CN" sz="1400" dirty="0" err="1" smtClean="0">
                <a:solidFill>
                  <a:srgbClr val="0070C0"/>
                </a:solidFill>
                <a:latin typeface="Times New Roman" pitchFamily="18" charset="0"/>
                <a:ea typeface="Times New Roman" pitchFamily="18" charset="0"/>
                <a:cs typeface="Times New Roman" pitchFamily="18" charset="0"/>
              </a:rPr>
              <a:t>ххххххх</a:t>
            </a:r>
            <a:r>
              <a:rPr lang="ru-RU" altLang="zh-CN" sz="1400" dirty="0" smtClean="0">
                <a:solidFill>
                  <a:schemeClr val="tx1"/>
                </a:solidFill>
                <a:latin typeface="Times New Roman" pitchFamily="18" charset="0"/>
                <a:ea typeface="Times New Roman" pitchFamily="18" charset="0"/>
                <a:cs typeface="Times New Roman" pitchFamily="18" charset="0"/>
              </a:rPr>
              <a:t> от </a:t>
            </a:r>
            <a:r>
              <a:rPr lang="ru-RU" altLang="zh-CN" sz="1400" dirty="0" smtClean="0">
                <a:latin typeface="Times New Roman" pitchFamily="18" charset="0"/>
                <a:ea typeface="Times New Roman" pitchFamily="18" charset="0"/>
                <a:cs typeface="Times New Roman" pitchFamily="18" charset="0"/>
              </a:rPr>
              <a:t> </a:t>
            </a:r>
            <a:r>
              <a:rPr lang="ru-RU" altLang="zh-CN" sz="1400" dirty="0" err="1" smtClean="0">
                <a:solidFill>
                  <a:srgbClr val="0070C0"/>
                </a:solidFill>
                <a:latin typeface="Times New Roman" pitchFamily="18" charset="0"/>
                <a:ea typeface="Times New Roman" pitchFamily="18" charset="0"/>
                <a:cs typeface="Times New Roman" pitchFamily="18" charset="0"/>
              </a:rPr>
              <a:t>чч.мм.гггг</a:t>
            </a:r>
            <a:r>
              <a:rPr lang="ru-RU" altLang="zh-CN" sz="1400" dirty="0" smtClean="0">
                <a:solidFill>
                  <a:srgbClr val="0070C0"/>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Times New Roman" pitchFamily="18" charset="0"/>
                <a:cs typeface="Times New Roman" pitchFamily="18" charset="0"/>
              </a:rPr>
              <a:t> выданной Комитетом здравоохранения </a:t>
            </a:r>
            <a:r>
              <a:rPr lang="ru-RU" altLang="zh-CN" sz="1400" dirty="0" smtClean="0">
                <a:solidFill>
                  <a:srgbClr val="0070C0"/>
                </a:solidFill>
                <a:latin typeface="Times New Roman" pitchFamily="18" charset="0"/>
                <a:ea typeface="Times New Roman" pitchFamily="18" charset="0"/>
                <a:cs typeface="Times New Roman" pitchFamily="18" charset="0"/>
              </a:rPr>
              <a:t>Курской области  </a:t>
            </a:r>
            <a:r>
              <a:rPr lang="ru-RU" altLang="zh-CN" sz="1400" dirty="0" smtClean="0">
                <a:solidFill>
                  <a:schemeClr val="tx1"/>
                </a:solidFill>
                <a:latin typeface="Times New Roman" pitchFamily="18" charset="0"/>
                <a:ea typeface="Times New Roman" pitchFamily="18" charset="0"/>
                <a:cs typeface="Times New Roman" pitchFamily="18" charset="0"/>
              </a:rPr>
              <a:t>(</a:t>
            </a:r>
            <a:r>
              <a:rPr lang="ru-RU" altLang="zh-CN" sz="1400" dirty="0" smtClean="0">
                <a:solidFill>
                  <a:srgbClr val="0070C0"/>
                </a:solidFill>
                <a:latin typeface="Times New Roman" pitchFamily="18" charset="0"/>
                <a:ea typeface="Times New Roman" pitchFamily="18" charset="0"/>
                <a:cs typeface="Times New Roman" pitchFamily="18" charset="0"/>
              </a:rPr>
              <a:t>г. Курск, ул. Ленина, 6, тел. (4712) 51-47-20</a:t>
            </a:r>
            <a:r>
              <a:rPr lang="ru-RU" altLang="zh-CN" sz="1400" dirty="0" smtClean="0">
                <a:solidFill>
                  <a:schemeClr val="tx1"/>
                </a:solidFill>
                <a:latin typeface="Times New Roman" pitchFamily="18" charset="0"/>
                <a:ea typeface="Times New Roman" pitchFamily="18" charset="0"/>
                <a:cs typeface="Times New Roman" pitchFamily="18" charset="0"/>
              </a:rPr>
              <a:t>), </a:t>
            </a:r>
          </a:p>
          <a:p>
            <a:pPr marL="0" lvl="0" indent="0" algn="just" fontAlgn="base">
              <a:spcBef>
                <a:spcPct val="0"/>
              </a:spcBef>
              <a:spcAft>
                <a:spcPct val="0"/>
              </a:spcAft>
              <a:buClrTx/>
              <a:buNone/>
            </a:pPr>
            <a:r>
              <a:rPr lang="ru-RU" altLang="zh-CN" sz="1400" dirty="0" smtClean="0">
                <a:solidFill>
                  <a:schemeClr val="tx1"/>
                </a:solidFill>
                <a:latin typeface="Times New Roman" pitchFamily="18" charset="0"/>
                <a:ea typeface="WenQuanYi Zen Hei" charset="-128"/>
                <a:cs typeface="Times New Roman" pitchFamily="18" charset="0"/>
              </a:rPr>
              <a:t>в</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лице</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rgbClr val="0070C0"/>
                </a:solidFill>
                <a:latin typeface="Times New Roman" pitchFamily="18" charset="0"/>
                <a:ea typeface="Times New Roman" pitchFamily="18" charset="0"/>
                <a:cs typeface="Times New Roman" pitchFamily="18" charset="0"/>
              </a:rPr>
              <a:t>Д</a:t>
            </a:r>
            <a:r>
              <a:rPr lang="ru-RU" altLang="zh-CN" sz="1400" dirty="0" smtClean="0">
                <a:solidFill>
                  <a:srgbClr val="0070C0"/>
                </a:solidFill>
                <a:latin typeface="Times New Roman" pitchFamily="18" charset="0"/>
                <a:ea typeface="WenQuanYi Zen Hei" charset="-128"/>
                <a:cs typeface="Times New Roman" pitchFamily="18" charset="0"/>
              </a:rPr>
              <a:t>иректора</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latin typeface="Times New Roman" pitchFamily="18" charset="0"/>
                <a:ea typeface="Times New Roman" pitchFamily="18" charset="0"/>
                <a:cs typeface="Times New Roman" pitchFamily="18" charset="0"/>
              </a:rPr>
              <a:t> </a:t>
            </a:r>
            <a:r>
              <a:rPr lang="ru-RU" altLang="zh-CN" sz="1400" dirty="0" smtClean="0">
                <a:solidFill>
                  <a:srgbClr val="0070C0"/>
                </a:solidFill>
                <a:latin typeface="Times New Roman" pitchFamily="18" charset="0"/>
                <a:ea typeface="Times New Roman" pitchFamily="18" charset="0"/>
                <a:cs typeface="Times New Roman" pitchFamily="18" charset="0"/>
              </a:rPr>
              <a:t>ХХХХХ</a:t>
            </a:r>
            <a:r>
              <a:rPr lang="ru-RU" altLang="zh-CN" sz="1400" dirty="0" smtClean="0">
                <a:solidFill>
                  <a:schemeClr val="tx1"/>
                </a:solidFill>
                <a:latin typeface="Times New Roman" pitchFamily="18" charset="0"/>
                <a:ea typeface="WenQuanYi Zen Hei" charset="-128"/>
                <a:cs typeface="Times New Roman" pitchFamily="18" charset="0"/>
              </a:rPr>
              <a:t>,</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действующего</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на</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основании</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rgbClr val="0070C0"/>
                </a:solidFill>
                <a:latin typeface="Times New Roman" pitchFamily="18" charset="0"/>
                <a:ea typeface="WenQuanYi Zen Hei" charset="-128"/>
                <a:cs typeface="Times New Roman" pitchFamily="18" charset="0"/>
              </a:rPr>
              <a:t>Устава</a:t>
            </a:r>
            <a:r>
              <a:rPr lang="ru-RU" altLang="zh-CN" sz="1400" dirty="0" smtClean="0">
                <a:solidFill>
                  <a:schemeClr val="tx1"/>
                </a:solidFill>
                <a:latin typeface="Times New Roman" pitchFamily="18" charset="0"/>
                <a:ea typeface="WenQuanYi Zen Hei" charset="-128"/>
                <a:cs typeface="Times New Roman" pitchFamily="18" charset="0"/>
              </a:rPr>
              <a:t>,</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именуемое</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в</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дальнейшем</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«Исполнитель»,</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с</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одной</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стороны </a:t>
            </a:r>
          </a:p>
          <a:p>
            <a:pPr marL="0" lvl="0" indent="0" algn="just" fontAlgn="base">
              <a:spcBef>
                <a:spcPct val="0"/>
              </a:spcBef>
              <a:spcAft>
                <a:spcPct val="0"/>
              </a:spcAft>
              <a:buClrTx/>
              <a:buNone/>
            </a:pP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err="1" smtClean="0">
                <a:solidFill>
                  <a:schemeClr val="tx1"/>
                </a:solidFill>
                <a:latin typeface="Times New Roman" pitchFamily="18" charset="0"/>
                <a:ea typeface="WenQuanYi Zen Hei" charset="-128"/>
                <a:cs typeface="Times New Roman" pitchFamily="18" charset="0"/>
              </a:rPr>
              <a:t>и___</a:t>
            </a:r>
            <a:r>
              <a:rPr lang="ru-RU" altLang="zh-CN" sz="1400" i="1" u="sng" dirty="0" err="1" smtClean="0">
                <a:solidFill>
                  <a:srgbClr val="0070C0"/>
                </a:solidFill>
                <a:latin typeface="Times New Roman" pitchFamily="18" charset="0"/>
                <a:ea typeface="WenQuanYi Zen Hei" charset="-128"/>
                <a:cs typeface="Times New Roman" pitchFamily="18" charset="0"/>
              </a:rPr>
              <a:t>ФИО</a:t>
            </a:r>
            <a:r>
              <a:rPr lang="ru-RU" altLang="zh-CN" sz="1400" i="1" u="sng" dirty="0" smtClean="0">
                <a:solidFill>
                  <a:srgbClr val="0070C0"/>
                </a:solidFill>
                <a:latin typeface="Times New Roman" pitchFamily="18" charset="0"/>
                <a:ea typeface="WenQuanYi Zen Hei" charset="-128"/>
                <a:cs typeface="Times New Roman" pitchFamily="18" charset="0"/>
              </a:rPr>
              <a:t> лица, от имени которого заключается договор</a:t>
            </a:r>
            <a:r>
              <a:rPr lang="ru-RU" altLang="zh-CN" sz="1400" dirty="0" smtClean="0">
                <a:solidFill>
                  <a:schemeClr val="tx1"/>
                </a:solidFill>
                <a:latin typeface="Times New Roman" pitchFamily="18" charset="0"/>
                <a:ea typeface="Times New Roman" pitchFamily="18" charset="0"/>
                <a:cs typeface="Times New Roman" pitchFamily="18" charset="0"/>
              </a:rPr>
              <a:t>,  являющийся:</a:t>
            </a:r>
          </a:p>
          <a:p>
            <a:pPr marL="0" lvl="0" indent="0" algn="just" fontAlgn="base">
              <a:spcBef>
                <a:spcPct val="0"/>
              </a:spcBef>
              <a:spcAft>
                <a:spcPct val="0"/>
              </a:spcAft>
              <a:buClrTx/>
              <a:buNone/>
            </a:pPr>
            <a:endParaRPr lang="ru-RU" altLang="zh-CN" sz="1400" dirty="0" smtClean="0">
              <a:solidFill>
                <a:schemeClr val="tx1"/>
              </a:solidFill>
              <a:latin typeface="Times New Roman" pitchFamily="18" charset="0"/>
              <a:ea typeface="Times New Roman" pitchFamily="18" charset="0"/>
              <a:cs typeface="Times New Roman" pitchFamily="18" charset="0"/>
            </a:endParaRPr>
          </a:p>
          <a:p>
            <a:pPr marL="0" lvl="0" indent="0" algn="just" fontAlgn="base">
              <a:spcBef>
                <a:spcPct val="0"/>
              </a:spcBef>
              <a:spcAft>
                <a:spcPct val="0"/>
              </a:spcAft>
              <a:buClrTx/>
              <a:buFontTx/>
              <a:buChar char="-"/>
            </a:pPr>
            <a:r>
              <a:rPr lang="ru-RU" altLang="zh-CN" sz="1400" dirty="0" smtClean="0">
                <a:solidFill>
                  <a:schemeClr val="tx1"/>
                </a:solidFill>
                <a:latin typeface="Times New Roman" pitchFamily="18" charset="0"/>
                <a:ea typeface="Times New Roman" pitchFamily="18" charset="0"/>
                <a:cs typeface="Times New Roman" pitchFamily="18" charset="0"/>
              </a:rPr>
              <a:t>   Заказчиком медицинских услуг, не являющийся законным представителем Пациента, именуемый в дальнейшем «Заказчик»</a:t>
            </a:r>
          </a:p>
          <a:p>
            <a:pPr marL="0" lvl="0" indent="0" algn="just" fontAlgn="base">
              <a:spcBef>
                <a:spcPct val="0"/>
              </a:spcBef>
              <a:spcAft>
                <a:spcPct val="0"/>
              </a:spcAft>
              <a:buClrTx/>
              <a:buNone/>
            </a:pPr>
            <a:endParaRPr lang="ru-RU" altLang="zh-CN" sz="1400" dirty="0" smtClean="0">
              <a:solidFill>
                <a:schemeClr val="tx1"/>
              </a:solidFill>
              <a:latin typeface="Times New Roman" pitchFamily="18" charset="0"/>
              <a:ea typeface="Times New Roman" pitchFamily="18" charset="0"/>
              <a:cs typeface="Times New Roman" pitchFamily="18" charset="0"/>
            </a:endParaRPr>
          </a:p>
          <a:p>
            <a:pPr marL="0" lvl="0" indent="0" algn="just" fontAlgn="base">
              <a:spcBef>
                <a:spcPct val="0"/>
              </a:spcBef>
              <a:spcAft>
                <a:spcPct val="0"/>
              </a:spcAft>
              <a:buClrTx/>
              <a:buNone/>
            </a:pPr>
            <a:r>
              <a:rPr lang="ru-RU" altLang="zh-CN" sz="1400" dirty="0" smtClean="0">
                <a:solidFill>
                  <a:schemeClr val="tx1"/>
                </a:solidFill>
                <a:latin typeface="Times New Roman" pitchFamily="18" charset="0"/>
                <a:ea typeface="Times New Roman" pitchFamily="18" charset="0"/>
                <a:cs typeface="Times New Roman" pitchFamily="18" charset="0"/>
              </a:rPr>
              <a:t> -  Пациентом (потребителем медицинских и дополнительных услуг), именуемый в дальнейшем «Пациент»</a:t>
            </a:r>
          </a:p>
          <a:p>
            <a:pPr marL="0" lvl="0" indent="0" algn="just" fontAlgn="base">
              <a:spcBef>
                <a:spcPct val="0"/>
              </a:spcBef>
              <a:spcAft>
                <a:spcPct val="0"/>
              </a:spcAft>
              <a:buClrTx/>
              <a:buNone/>
            </a:pPr>
            <a:endParaRPr lang="ru-RU" altLang="zh-CN" sz="1400" dirty="0" smtClean="0">
              <a:solidFill>
                <a:schemeClr val="tx1"/>
              </a:solidFill>
              <a:latin typeface="Times New Roman" pitchFamily="18" charset="0"/>
              <a:ea typeface="WenQuanYi Zen Hei" charset="-128"/>
              <a:cs typeface="Times New Roman" pitchFamily="18" charset="0"/>
            </a:endParaRPr>
          </a:p>
          <a:p>
            <a:pPr marL="0" lvl="0" indent="0" algn="just" fontAlgn="base">
              <a:spcBef>
                <a:spcPct val="0"/>
              </a:spcBef>
              <a:spcAft>
                <a:spcPct val="0"/>
              </a:spcAft>
              <a:buClrTx/>
              <a:buNone/>
            </a:pPr>
            <a:r>
              <a:rPr lang="ru-RU" altLang="zh-CN" sz="1400" dirty="0" smtClean="0">
                <a:solidFill>
                  <a:schemeClr val="tx1"/>
                </a:solidFill>
                <a:latin typeface="Times New Roman" pitchFamily="18" charset="0"/>
                <a:ea typeface="WenQuanYi Zen Hei" charset="-128"/>
                <a:cs typeface="Times New Roman" pitchFamily="18" charset="0"/>
              </a:rPr>
              <a:t> - Законным представителем Пациента (потребителя медицинских и дополнительных услуг), именуемый в дальнейшем «Представитель»:</a:t>
            </a:r>
            <a:endParaRPr lang="ru-RU" altLang="zh-CN" sz="1400" i="1" dirty="0" smtClean="0">
              <a:solidFill>
                <a:schemeClr val="tx1"/>
              </a:solidFill>
              <a:latin typeface="Times New Roman" pitchFamily="18" charset="0"/>
              <a:ea typeface="WenQuanYi Zen Hei" charset="-128"/>
              <a:cs typeface="Times New Roman" pitchFamily="18" charset="0"/>
            </a:endParaRPr>
          </a:p>
          <a:p>
            <a:pPr marL="0" lvl="0" indent="0" algn="just" fontAlgn="base">
              <a:spcBef>
                <a:spcPct val="0"/>
              </a:spcBef>
              <a:spcAft>
                <a:spcPct val="0"/>
              </a:spcAft>
              <a:buClrTx/>
              <a:buNone/>
            </a:pPr>
            <a:r>
              <a:rPr lang="ru-RU" altLang="zh-CN" sz="1400" dirty="0" smtClean="0">
                <a:solidFill>
                  <a:schemeClr val="tx1"/>
                </a:solidFill>
                <a:latin typeface="Times New Roman" pitchFamily="18" charset="0"/>
                <a:ea typeface="WenQuanYi Zen Hei" charset="-128"/>
                <a:cs typeface="Times New Roman" pitchFamily="18" charset="0"/>
              </a:rPr>
              <a:t> _______</a:t>
            </a:r>
            <a:r>
              <a:rPr lang="ru-RU" altLang="zh-CN" sz="1400" i="1" u="sng" dirty="0" smtClean="0">
                <a:solidFill>
                  <a:srgbClr val="0070C0"/>
                </a:solidFill>
                <a:latin typeface="Times New Roman" pitchFamily="18" charset="0"/>
                <a:ea typeface="WenQuanYi Zen Hei" charset="-128"/>
                <a:cs typeface="Times New Roman" pitchFamily="18" charset="0"/>
              </a:rPr>
              <a:t>ФИО </a:t>
            </a:r>
            <a:r>
              <a:rPr lang="ru-RU" altLang="zh-CN" sz="1400" i="1" u="sng" dirty="0" err="1" smtClean="0">
                <a:solidFill>
                  <a:srgbClr val="0070C0"/>
                </a:solidFill>
                <a:latin typeface="Times New Roman" pitchFamily="18" charset="0"/>
                <a:ea typeface="WenQuanYi Zen Hei" charset="-128"/>
                <a:cs typeface="Times New Roman" pitchFamily="18" charset="0"/>
              </a:rPr>
              <a:t>пациента</a:t>
            </a:r>
            <a:r>
              <a:rPr lang="ru-RU" altLang="zh-CN" sz="1400" i="1" dirty="0" err="1" smtClean="0">
                <a:solidFill>
                  <a:schemeClr val="tx1"/>
                </a:solidFill>
                <a:latin typeface="Times New Roman" pitchFamily="18" charset="0"/>
                <a:ea typeface="WenQuanYi Zen Hei" charset="-128"/>
                <a:cs typeface="Times New Roman" pitchFamily="18" charset="0"/>
              </a:rPr>
              <a:t>_______________</a:t>
            </a:r>
            <a:r>
              <a:rPr lang="ru-RU" altLang="zh-CN" sz="1400" i="1" dirty="0" smtClean="0">
                <a:solidFill>
                  <a:schemeClr val="tx1"/>
                </a:solidFill>
                <a:latin typeface="Times New Roman" pitchFamily="18" charset="0"/>
                <a:ea typeface="WenQuanYi Zen Hei" charset="-128"/>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_____________ года рождения, проживающего по адресу: _______________________________________ </a:t>
            </a:r>
          </a:p>
          <a:p>
            <a:pPr marL="0" lvl="0" indent="0" algn="just" eaLnBrk="0" fontAlgn="base" hangingPunct="0">
              <a:spcBef>
                <a:spcPct val="0"/>
              </a:spcBef>
              <a:spcAft>
                <a:spcPct val="0"/>
              </a:spcAft>
              <a:buClrTx/>
              <a:buNone/>
            </a:pPr>
            <a:r>
              <a:rPr lang="ru-RU" altLang="zh-CN" sz="1400" dirty="0" smtClean="0">
                <a:solidFill>
                  <a:schemeClr val="tx1"/>
                </a:solidFill>
                <a:latin typeface="Times New Roman" pitchFamily="18" charset="0"/>
                <a:ea typeface="WenQuanYi Zen Hei" charset="-128"/>
                <a:cs typeface="Times New Roman" pitchFamily="18" charset="0"/>
              </a:rPr>
              <a:t>(основание законного представительства: </a:t>
            </a:r>
            <a:r>
              <a:rPr lang="ru-RU" altLang="zh-CN" sz="1400" i="1" dirty="0" smtClean="0">
                <a:solidFill>
                  <a:schemeClr val="tx1"/>
                </a:solidFill>
                <a:latin typeface="Times New Roman" pitchFamily="18" charset="0"/>
                <a:ea typeface="WenQuanYi Zen Hei" charset="-128"/>
                <a:cs typeface="Times New Roman" pitchFamily="18" charset="0"/>
              </a:rPr>
              <a:t>_________________________</a:t>
            </a:r>
            <a:r>
              <a:rPr lang="ru-RU" altLang="zh-CN" sz="1400" dirty="0" smtClean="0">
                <a:solidFill>
                  <a:schemeClr val="tx1"/>
                </a:solidFill>
                <a:latin typeface="Times New Roman" pitchFamily="18" charset="0"/>
                <a:ea typeface="WenQuanYi Zen Hei" charset="-128"/>
                <a:cs typeface="Times New Roman" pitchFamily="18" charset="0"/>
              </a:rPr>
              <a:t>)</a:t>
            </a:r>
            <a:r>
              <a:rPr lang="ru-RU" altLang="zh-CN" sz="1400" dirty="0" smtClean="0">
                <a:solidFill>
                  <a:schemeClr val="tx1"/>
                </a:solidFill>
                <a:latin typeface="Times New Roman" pitchFamily="18" charset="0"/>
                <a:ea typeface="Times New Roman" pitchFamily="18" charset="0"/>
                <a:cs typeface="Times New Roman" pitchFamily="18" charset="0"/>
              </a:rPr>
              <a:t> </a:t>
            </a:r>
          </a:p>
          <a:p>
            <a:pPr marL="0" lvl="0" indent="0" algn="just" eaLnBrk="0" fontAlgn="base" hangingPunct="0">
              <a:spcBef>
                <a:spcPct val="0"/>
              </a:spcBef>
              <a:spcAft>
                <a:spcPct val="0"/>
              </a:spcAft>
              <a:buClrTx/>
              <a:buNone/>
            </a:pPr>
            <a:endParaRPr lang="ru-RU" altLang="zh-CN" sz="1400" dirty="0" smtClean="0">
              <a:solidFill>
                <a:schemeClr val="tx1"/>
              </a:solidFill>
              <a:latin typeface="Times New Roman" pitchFamily="18" charset="0"/>
              <a:ea typeface="WenQuanYi Zen Hei" charset="-128"/>
              <a:cs typeface="Times New Roman" pitchFamily="18" charset="0"/>
            </a:endParaRPr>
          </a:p>
          <a:p>
            <a:pPr marL="0" lvl="0" indent="0" algn="just" eaLnBrk="0" fontAlgn="base" hangingPunct="0">
              <a:spcBef>
                <a:spcPct val="0"/>
              </a:spcBef>
              <a:spcAft>
                <a:spcPct val="0"/>
              </a:spcAft>
              <a:buClrTx/>
              <a:buNone/>
            </a:pPr>
            <a:r>
              <a:rPr lang="ru-RU" altLang="zh-CN" sz="1400" dirty="0" smtClean="0">
                <a:solidFill>
                  <a:schemeClr val="tx1"/>
                </a:solidFill>
                <a:latin typeface="Times New Roman" pitchFamily="18" charset="0"/>
                <a:ea typeface="WenQuanYi Zen Hei" charset="-128"/>
                <a:cs typeface="Times New Roman" pitchFamily="18" charset="0"/>
              </a:rPr>
              <a:t>далее</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совместно</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именуемые </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«Стороны»,</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заключили</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настоящий</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договор</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(далее</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«Договор»)</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о</a:t>
            </a:r>
            <a:r>
              <a:rPr lang="ru-RU" altLang="zh-CN" sz="1400" dirty="0" smtClean="0">
                <a:solidFill>
                  <a:schemeClr val="tx1"/>
                </a:solidFill>
                <a:latin typeface="Times New Roman" pitchFamily="18" charset="0"/>
                <a:ea typeface="Times New Roman" pitchFamily="18" charset="0"/>
                <a:cs typeface="Times New Roman" pitchFamily="18" charset="0"/>
              </a:rPr>
              <a:t> </a:t>
            </a:r>
            <a:r>
              <a:rPr lang="ru-RU" altLang="zh-CN" sz="1400" dirty="0" smtClean="0">
                <a:solidFill>
                  <a:schemeClr val="tx1"/>
                </a:solidFill>
                <a:latin typeface="Times New Roman" pitchFamily="18" charset="0"/>
                <a:ea typeface="WenQuanYi Zen Hei" charset="-128"/>
                <a:cs typeface="Times New Roman" pitchFamily="18" charset="0"/>
              </a:rPr>
              <a:t>нижеследующем:</a:t>
            </a:r>
          </a:p>
          <a:p>
            <a:pPr marL="0" lvl="0" indent="0" algn="just" eaLnBrk="0" fontAlgn="base" hangingPunct="0">
              <a:spcBef>
                <a:spcPct val="0"/>
              </a:spcBef>
              <a:spcAft>
                <a:spcPct val="0"/>
              </a:spcAft>
              <a:buClrTx/>
              <a:buNone/>
            </a:pPr>
            <a:endParaRPr lang="ru-RU" altLang="zh-CN" sz="1400" dirty="0" smtClean="0">
              <a:latin typeface="Times New Roman" pitchFamily="18" charset="0"/>
              <a:cs typeface="Times New Roman" pitchFamily="18" charset="0"/>
            </a:endParaRPr>
          </a:p>
          <a:p>
            <a:pPr marL="0" lvl="0" indent="0" algn="just" eaLnBrk="0" fontAlgn="base" hangingPunct="0">
              <a:spcBef>
                <a:spcPct val="0"/>
              </a:spcBef>
              <a:spcAft>
                <a:spcPct val="0"/>
              </a:spcAft>
              <a:buClrTx/>
              <a:buNone/>
            </a:pPr>
            <a:r>
              <a:rPr lang="ru-RU" altLang="zh-CN" sz="1400" dirty="0" smtClean="0">
                <a:solidFill>
                  <a:srgbClr val="FF0000"/>
                </a:solidFill>
                <a:latin typeface="Times New Roman" pitchFamily="18" charset="0"/>
                <a:cs typeface="Times New Roman" pitchFamily="18" charset="0"/>
              </a:rPr>
              <a:t>*</a:t>
            </a:r>
            <a:r>
              <a:rPr lang="ru-RU" altLang="zh-CN" sz="1400" dirty="0" smtClean="0">
                <a:latin typeface="Times New Roman" pitchFamily="18" charset="0"/>
                <a:cs typeface="Times New Roman" pitchFamily="18" charset="0"/>
              </a:rPr>
              <a:t> </a:t>
            </a:r>
            <a:r>
              <a:rPr lang="ru-RU" altLang="zh-CN" sz="1400" dirty="0" smtClean="0">
                <a:solidFill>
                  <a:srgbClr val="0070C0"/>
                </a:solidFill>
                <a:latin typeface="Times New Roman" pitchFamily="18" charset="0"/>
                <a:cs typeface="Times New Roman" pitchFamily="18" charset="0"/>
              </a:rPr>
              <a:t>Виды деятельности по лицензии (по данному адресу, либо при наличии  общей системы на несколько адресов – полное перечисление по лицензии)</a:t>
            </a:r>
            <a:endParaRPr kumimoji="0" lang="ru-RU" altLang="zh-CN" sz="1400" b="0" i="0" u="none" strike="noStrike" cap="none" normalizeH="0" baseline="0" dirty="0" smtClean="0">
              <a:ln>
                <a:noFill/>
              </a:ln>
              <a:solidFill>
                <a:srgbClr val="0070C0"/>
              </a:solidFill>
              <a:effectLst/>
              <a:latin typeface="Arial" pitchFamily="34" charset="0"/>
              <a:cs typeface="Arial" pitchFamily="34" charset="0"/>
            </a:endParaRPr>
          </a:p>
        </p:txBody>
      </p:sp>
      <p:sp>
        <p:nvSpPr>
          <p:cNvPr id="5" name="Выноска 2 4"/>
          <p:cNvSpPr/>
          <p:nvPr/>
        </p:nvSpPr>
        <p:spPr>
          <a:xfrm>
            <a:off x="6715140" y="857232"/>
            <a:ext cx="2071670" cy="1857388"/>
          </a:xfrm>
          <a:prstGeom prst="borderCallout2">
            <a:avLst>
              <a:gd name="adj1" fmla="val 18750"/>
              <a:gd name="adj2" fmla="val -8333"/>
              <a:gd name="adj3" fmla="val 17578"/>
              <a:gd name="adj4" fmla="val -8785"/>
              <a:gd name="adj5" fmla="val 215238"/>
              <a:gd name="adj6" fmla="val -295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900" dirty="0" smtClean="0"/>
              <a:t>ПП 1006, п.2: "потребитель</a:t>
            </a:r>
            <a:r>
              <a:rPr lang="ru-RU" sz="900" dirty="0"/>
              <a:t>" - физическое лицо, имеющее намерение получить либо получающее платные медицинские услуги лично в соответствии с договором. Потребитель, получающий платные медицинские услуги, является пациентом, на которого распространяется действие Федерального закона "Об основах охраны здоровья граждан в Российской Федерации";</a:t>
            </a:r>
          </a:p>
        </p:txBody>
      </p:sp>
      <p:sp>
        <p:nvSpPr>
          <p:cNvPr id="6" name="Овал 5"/>
          <p:cNvSpPr/>
          <p:nvPr/>
        </p:nvSpPr>
        <p:spPr>
          <a:xfrm>
            <a:off x="7072330" y="3714752"/>
            <a:ext cx="1928826" cy="200026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7" name="TextBox 6"/>
          <p:cNvSpPr txBox="1"/>
          <p:nvPr/>
        </p:nvSpPr>
        <p:spPr>
          <a:xfrm>
            <a:off x="7429520" y="4214818"/>
            <a:ext cx="1285884" cy="1015663"/>
          </a:xfrm>
          <a:prstGeom prst="rect">
            <a:avLst/>
          </a:prstGeom>
          <a:noFill/>
        </p:spPr>
        <p:txBody>
          <a:bodyPr wrap="square" rtlCol="0">
            <a:spAutoFit/>
          </a:bodyPr>
          <a:lstStyle/>
          <a:p>
            <a:pPr algn="ctr"/>
            <a:r>
              <a:rPr lang="ru-RU" sz="1200" dirty="0" smtClean="0"/>
              <a:t>Кто может получать медицинскую информацию о Пациенте? </a:t>
            </a:r>
            <a:endParaRPr lang="ru-RU" sz="1200" dirty="0"/>
          </a:p>
        </p:txBody>
      </p:sp>
      <p:sp>
        <p:nvSpPr>
          <p:cNvPr id="8" name="Прямоугольник 7"/>
          <p:cNvSpPr/>
          <p:nvPr/>
        </p:nvSpPr>
        <p:spPr>
          <a:xfrm>
            <a:off x="214282" y="428604"/>
            <a:ext cx="7358114" cy="369332"/>
          </a:xfrm>
          <a:prstGeom prst="rect">
            <a:avLst/>
          </a:prstGeom>
        </p:spPr>
        <p:txBody>
          <a:bodyPr wrap="square">
            <a:spAutoFit/>
          </a:bodyPr>
          <a:lstStyle/>
          <a:p>
            <a:r>
              <a:rPr lang="ru-RU" dirty="0" smtClean="0"/>
              <a:t>Договор оказания платных медицинских услуг</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Содержимое 3"/>
          <p:cNvSpPr>
            <a:spLocks noGrp="1"/>
          </p:cNvSpPr>
          <p:nvPr>
            <p:ph idx="1"/>
          </p:nvPr>
        </p:nvSpPr>
        <p:spPr>
          <a:xfrm>
            <a:off x="428596" y="1142984"/>
            <a:ext cx="8229600" cy="5431552"/>
          </a:xfrm>
          <a:prstGeom prst="borderCallout2">
            <a:avLst>
              <a:gd name="adj1" fmla="val 18750"/>
              <a:gd name="adj2" fmla="val -8333"/>
              <a:gd name="adj3" fmla="val 18149"/>
              <a:gd name="adj4" fmla="val -8598"/>
              <a:gd name="adj5" fmla="val 6934"/>
              <a:gd name="adj6" fmla="val -36774"/>
            </a:avLst>
          </a:prstGeom>
        </p:spPr>
        <p:style>
          <a:lnRef idx="1">
            <a:schemeClr val="accent1"/>
          </a:lnRef>
          <a:fillRef idx="2">
            <a:schemeClr val="accent1"/>
          </a:fillRef>
          <a:effectRef idx="1">
            <a:schemeClr val="accent1"/>
          </a:effectRef>
          <a:fontRef idx="minor">
            <a:schemeClr val="dk1"/>
          </a:fontRef>
        </p:style>
        <p:txBody>
          <a:bodyPr rtlCol="0" anchor="ctr">
            <a:normAutofit/>
          </a:bodyPr>
          <a:lstStyle/>
          <a:p>
            <a:pPr algn="just"/>
            <a:r>
              <a:rPr lang="ru-RU" sz="900" dirty="0" smtClean="0"/>
              <a:t>ГК РФ, ст. 26, СК РФ, </a:t>
            </a:r>
            <a:r>
              <a:rPr lang="ru-RU" sz="900" dirty="0" err="1" smtClean="0"/>
              <a:t>сь</a:t>
            </a:r>
            <a:r>
              <a:rPr lang="ru-RU" sz="900" dirty="0" smtClean="0"/>
              <a:t>. 64: Несовершеннолетние  в возрасте от 14 до 18 лет – родители, усыновители, попечители </a:t>
            </a:r>
          </a:p>
          <a:p>
            <a:pPr algn="just"/>
            <a:endParaRPr lang="ru-RU" sz="900" dirty="0" smtClean="0"/>
          </a:p>
          <a:p>
            <a:pPr algn="just"/>
            <a:r>
              <a:rPr lang="ru-RU" sz="900" dirty="0" smtClean="0"/>
              <a:t>ГК РФ, ст. 28, СК РФ, ст. 64: Несовершеннолетние, не достигшие возраста 14 лет (малолетние) – родители, усыновители, опекуны.</a:t>
            </a:r>
          </a:p>
          <a:p>
            <a:pPr algn="just"/>
            <a:endParaRPr lang="ru-RU" sz="900" dirty="0" smtClean="0"/>
          </a:p>
          <a:p>
            <a:pPr algn="just"/>
            <a:r>
              <a:rPr lang="ru-RU" sz="900" dirty="0" smtClean="0"/>
              <a:t>СК РФ, ст. 123,  48-ФЗ, ст. 7,8: Дети</a:t>
            </a:r>
            <a:r>
              <a:rPr lang="ru-RU" sz="900" dirty="0"/>
              <a:t>, оставшиеся без попечения родителей, до передачи в семью на воспитание (усыновление (удочерение), под опеку или попечительство, в приемную семью либо в случаях, предусмотренных законами субъектов Российской Федерации, в патронатную семью), а при отсутствии такой возможности в организации для детей-сирот и детей, оставшихся без попечения </a:t>
            </a:r>
            <a:r>
              <a:rPr lang="ru-RU" sz="900" dirty="0" smtClean="0"/>
              <a:t>родителей</a:t>
            </a:r>
          </a:p>
          <a:p>
            <a:r>
              <a:rPr lang="ru-RU" sz="900" dirty="0" smtClean="0"/>
              <a:t>120-ФЗ: </a:t>
            </a:r>
            <a:br>
              <a:rPr lang="ru-RU" sz="900" dirty="0" smtClean="0"/>
            </a:br>
            <a:r>
              <a:rPr lang="ru-RU" sz="900" dirty="0" smtClean="0"/>
              <a:t>Граждане</a:t>
            </a:r>
            <a:r>
              <a:rPr lang="ru-RU" sz="900" dirty="0"/>
              <a:t>, </a:t>
            </a:r>
            <a:r>
              <a:rPr lang="ru-RU" sz="900" dirty="0" smtClean="0"/>
              <a:t>нуждающиеся </a:t>
            </a:r>
            <a:r>
              <a:rPr lang="ru-RU" sz="900" dirty="0"/>
              <a:t>в установлении над ними опеки или попечительства, и граждане, находящиеся под опекой или </a:t>
            </a:r>
            <a:r>
              <a:rPr lang="ru-RU" sz="900" dirty="0" smtClean="0"/>
              <a:t>попечительством : Несовершеннолетние </a:t>
            </a:r>
            <a:r>
              <a:rPr lang="ru-RU" sz="900" dirty="0"/>
              <a:t>и недееспособные граждане, находящиеся под опекой или попечительством, если действия опекунов или попечителей по представлению законных интересов подопечных противоречат законодательству Российской Федерации и (или) законодательству субъектов Российской Федерации или интересам подопечных либо если опекуны или попечители не осуществляют защиту законных интересов </a:t>
            </a:r>
            <a:r>
              <a:rPr lang="ru-RU" sz="900" dirty="0" smtClean="0"/>
              <a:t>подопечных – органы опеки и попечительства</a:t>
            </a:r>
          </a:p>
          <a:p>
            <a:pPr algn="just"/>
            <a:endParaRPr lang="ru-RU" sz="900" dirty="0" smtClean="0"/>
          </a:p>
          <a:p>
            <a:pPr algn="just"/>
            <a:r>
              <a:rPr lang="ru-RU" sz="900" dirty="0" smtClean="0"/>
              <a:t>ГК РФ, ст. 32: </a:t>
            </a:r>
            <a:r>
              <a:rPr lang="ru-RU" sz="900" dirty="0"/>
              <a:t>Граждане, признанные судом недееспособными вследствие психического </a:t>
            </a:r>
            <a:r>
              <a:rPr lang="ru-RU" sz="900" dirty="0" smtClean="0"/>
              <a:t>расстройства – опекун</a:t>
            </a:r>
          </a:p>
          <a:p>
            <a:pPr algn="just"/>
            <a:endParaRPr lang="ru-RU" sz="900" dirty="0" smtClean="0"/>
          </a:p>
          <a:p>
            <a:pPr algn="just"/>
            <a:r>
              <a:rPr lang="ru-RU" sz="900" dirty="0" smtClean="0"/>
              <a:t>ГК РФ, ст. 33: </a:t>
            </a:r>
            <a:r>
              <a:rPr lang="ru-RU" sz="900" dirty="0"/>
              <a:t>Граждане, ограниченные судом в дееспособности вследствие пристрастия к азартным играм, злоупотребления спиртными напитками или наркотическими </a:t>
            </a:r>
            <a:r>
              <a:rPr lang="ru-RU" sz="900" dirty="0" smtClean="0"/>
              <a:t>средствами – попечитель</a:t>
            </a:r>
          </a:p>
          <a:p>
            <a:pPr algn="just"/>
            <a:endParaRPr lang="ru-RU" sz="900" dirty="0" smtClean="0"/>
          </a:p>
          <a:p>
            <a:pPr algn="just"/>
            <a:r>
              <a:rPr lang="ru-RU" sz="900" dirty="0" smtClean="0"/>
              <a:t>ГК РФ, ст. 35: </a:t>
            </a:r>
            <a:r>
              <a:rPr lang="ru-RU" sz="900" dirty="0"/>
              <a:t>Недееспособные или не полностью дееспособные граждане, помещенные под надзор в образовательные организации, медицинские организации, организации, оказывающие социальные услуги, или иные организации, в том числе в организации для детей-сирот и детей, оставшихся без попечения </a:t>
            </a:r>
            <a:r>
              <a:rPr lang="ru-RU" sz="900" dirty="0" smtClean="0"/>
              <a:t>родителей - </a:t>
            </a:r>
            <a:r>
              <a:rPr lang="ru-RU" sz="900" dirty="0"/>
              <a:t>Организации, в которых под надзором находятся недееспособные (не полностью дееспособные) </a:t>
            </a:r>
            <a:r>
              <a:rPr lang="ru-RU" sz="900" dirty="0" smtClean="0"/>
              <a:t>граждане</a:t>
            </a:r>
          </a:p>
          <a:p>
            <a:pPr algn="just"/>
            <a:endParaRPr lang="ru-RU" sz="900" dirty="0" smtClean="0"/>
          </a:p>
          <a:p>
            <a:pPr algn="just"/>
            <a:r>
              <a:rPr lang="ru-RU" sz="900" dirty="0" smtClean="0"/>
              <a:t>З № </a:t>
            </a:r>
            <a:r>
              <a:rPr lang="en-US" sz="900" dirty="0"/>
              <a:t>N </a:t>
            </a:r>
            <a:r>
              <a:rPr lang="en-US" sz="900" dirty="0" smtClean="0"/>
              <a:t>3185-1</a:t>
            </a:r>
            <a:r>
              <a:rPr lang="ru-RU" sz="900" dirty="0" smtClean="0"/>
              <a:t>, ст. 39: </a:t>
            </a:r>
            <a:r>
              <a:rPr lang="ru-RU" sz="900" dirty="0"/>
              <a:t>Пациенты, признанные в установленном законом порядке недееспособными, но не имеющие законного </a:t>
            </a:r>
            <a:r>
              <a:rPr lang="ru-RU" sz="900" dirty="0" smtClean="0"/>
              <a:t>представителя - </a:t>
            </a:r>
            <a:r>
              <a:rPr lang="ru-RU" sz="900" dirty="0"/>
              <a:t>Администрация и медицинский персонал психиатрического </a:t>
            </a:r>
            <a:r>
              <a:rPr lang="ru-RU" sz="900" dirty="0" smtClean="0"/>
              <a:t>стационара</a:t>
            </a:r>
            <a:endParaRPr lang="ru-RU" sz="900" dirty="0"/>
          </a:p>
        </p:txBody>
      </p:sp>
      <p:sp>
        <p:nvSpPr>
          <p:cNvPr id="6" name="TextBox 5"/>
          <p:cNvSpPr txBox="1"/>
          <p:nvPr/>
        </p:nvSpPr>
        <p:spPr>
          <a:xfrm>
            <a:off x="428596" y="571480"/>
            <a:ext cx="4929222" cy="369332"/>
          </a:xfrm>
          <a:prstGeom prst="rect">
            <a:avLst/>
          </a:prstGeom>
          <a:noFill/>
        </p:spPr>
        <p:txBody>
          <a:bodyPr wrap="square" rtlCol="0">
            <a:spAutoFit/>
          </a:bodyPr>
          <a:lstStyle/>
          <a:p>
            <a:r>
              <a:rPr lang="ru-RU" dirty="0" smtClean="0"/>
              <a:t>Основания представительства:</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18433" name="Rectangle 1"/>
          <p:cNvSpPr>
            <a:spLocks noGrp="1" noChangeArrowheads="1"/>
          </p:cNvSpPr>
          <p:nvPr>
            <p:ph idx="1"/>
          </p:nvPr>
        </p:nvSpPr>
        <p:spPr bwMode="auto">
          <a:xfrm>
            <a:off x="285721" y="857232"/>
            <a:ext cx="6072229" cy="590931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1.</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ПРЕДМЕТ</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ДОГОВОРА</a:t>
            </a:r>
            <a:endParaRPr kumimoji="0" lang="ru-RU" altLang="zh-CN" sz="1400" b="0" i="0" u="none" strike="noStrike" cap="none" normalizeH="0" baseline="0" dirty="0" smtClean="0">
              <a:ln>
                <a:noFill/>
              </a:ln>
              <a:solidFill>
                <a:schemeClr val="tx1"/>
              </a:solidFill>
              <a:effectLst/>
              <a:latin typeface="Arial" pitchFamily="34" charset="0"/>
              <a:cs typeface="Arial" pitchFamily="34" charset="0"/>
            </a:endParaRPr>
          </a:p>
          <a:p>
            <a:pPr marL="0" indent="0" algn="just" eaLnBrk="0" fontAlgn="base" hangingPunct="0">
              <a:spcBef>
                <a:spcPct val="0"/>
              </a:spcBef>
              <a:spcAft>
                <a:spcPct val="0"/>
              </a:spcAft>
              <a:buClrTx/>
              <a:buNone/>
            </a:pP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1.1.</a:t>
            </a:r>
            <a:r>
              <a:rPr kumimoji="0" lang="ru-RU" altLang="zh-CN"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Настоящий Договор определяет порядок и условия оказания Исполнителем платных медицинских и </a:t>
            </a:r>
            <a:r>
              <a:rPr lang="ru-RU" sz="1400" dirty="0" smtClean="0">
                <a:latin typeface="Times New Roman" pitchFamily="18" charset="0"/>
                <a:cs typeface="Times New Roman" pitchFamily="18" charset="0"/>
              </a:rPr>
              <a:t>платных немедицинских услуг (бытовых, сервисных, транспортных и иных услуг), предоставляемых дополнительно при оказании медицинской помощи</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Пациенту (далее – «медицинские услуги»). Исполнитель, на основании обращения Пациента/Представителя, обязуется оказать Пациенту, в течение срока действия настоящего Договора, медицинские услуги, в соответствии с Порядками оказания медицинской помощи в </a:t>
            </a:r>
            <a:r>
              <a:rPr lang="ru-RU" sz="1400" dirty="0" smtClean="0">
                <a:latin typeface="Times New Roman" pitchFamily="18" charset="0"/>
                <a:cs typeface="Times New Roman" pitchFamily="18" charset="0"/>
              </a:rPr>
              <a:t>полном объеме стандарта медицинской помощи либо по просьбе Пациента/Представителя в виде осуществления отдельных консультаций или медицинских вмешательств (при отсутствии противопоказаний – диагностических, при наличии показаний – остальных), в том числе в объеме, превышающем объем выполняемого стандарта медицинской помощи, а так же на основании д</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ействующего законодательства РФ, а Пациент/Представитель/Заказчик (лицо, от которого заключён договор),  принимает на себя обязательство оплачивать оказанные услуги  в порядке и на условиях, предусмотренных настоящим Договором. </a:t>
            </a:r>
            <a:endParaRPr kumimoji="0" lang="ru-RU" altLang="zh-CN"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1.2.</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При</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заключении</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настоящего</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Договора</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Пациент/Представитель</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поручает,</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а</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Исполнитель</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обязуется</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оказать</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медицинские</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услуги перечень, сроки и стоимость которых определена </a:t>
            </a:r>
            <a:r>
              <a:rPr kumimoji="0" lang="ru-RU" altLang="zh-CN" sz="1400" b="0" i="0" u="none" strike="noStrike" cap="none" normalizeH="0" baseline="0" dirty="0" smtClean="0">
                <a:ln>
                  <a:noFill/>
                </a:ln>
                <a:solidFill>
                  <a:srgbClr val="0070C0"/>
                </a:solidFill>
                <a:effectLst/>
                <a:latin typeface="Times New Roman" pitchFamily="18" charset="0"/>
                <a:ea typeface="WenQuanYi Zen Hei" charset="-128"/>
                <a:cs typeface="Times New Roman" pitchFamily="18" charset="0"/>
              </a:rPr>
              <a:t>в Дополнительных Соглашениях (по требованию Пациента/Представителя/Заказчика в Сметах, являющихся неотъемлемой частью Договора)</a:t>
            </a:r>
            <a:r>
              <a:rPr kumimoji="0" lang="ru-RU" altLang="zh-CN" sz="1400" b="0" i="0" u="none" strike="noStrike" cap="none" normalizeH="0" baseline="0" dirty="0" smtClean="0">
                <a:ln>
                  <a:noFill/>
                </a:ln>
                <a:solidFill>
                  <a:schemeClr val="tx1"/>
                </a:solidFill>
                <a:effectLst/>
                <a:latin typeface="Times New Roman" pitchFamily="18" charset="0"/>
                <a:ea typeface="WenQuanYi Zen Hei" charset="-128"/>
                <a:cs typeface="Times New Roman" pitchFamily="18" charset="0"/>
              </a:rPr>
              <a:t>, являющихся неотъемлемыми частями настоящего Договора. </a:t>
            </a:r>
            <a:endParaRPr kumimoji="0" lang="ru-RU" altLang="zh-CN"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1.4. При обращении Пациента/Представителя  за получением конкретных медицинских услуг </a:t>
            </a:r>
            <a:r>
              <a:rPr kumimoji="0" lang="ru-RU" altLang="zh-CN" sz="14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заключается Дополнительное Соглашение </a:t>
            </a:r>
            <a:r>
              <a:rPr kumimoji="0" lang="ru-RU"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настоящему Договору.</a:t>
            </a:r>
            <a:endParaRPr kumimoji="0" lang="ru-RU" altLang="zh-CN"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Выноска 2 4"/>
          <p:cNvSpPr/>
          <p:nvPr/>
        </p:nvSpPr>
        <p:spPr>
          <a:xfrm>
            <a:off x="7000892" y="928670"/>
            <a:ext cx="1500198" cy="571504"/>
          </a:xfrm>
          <a:prstGeom prst="borderCallout2">
            <a:avLst>
              <a:gd name="adj1" fmla="val 18750"/>
              <a:gd name="adj2" fmla="val -8333"/>
              <a:gd name="adj3" fmla="val 18750"/>
              <a:gd name="adj4" fmla="val -16667"/>
              <a:gd name="adj5" fmla="val 119213"/>
              <a:gd name="adj6" fmla="val -41918"/>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900" dirty="0" smtClean="0"/>
              <a:t>323-ФЗ, Ст. 84.1</a:t>
            </a:r>
            <a:endParaRPr lang="ru-RU" sz="900" dirty="0"/>
          </a:p>
        </p:txBody>
      </p:sp>
      <p:sp>
        <p:nvSpPr>
          <p:cNvPr id="6" name="Выноска 2 5"/>
          <p:cNvSpPr/>
          <p:nvPr/>
        </p:nvSpPr>
        <p:spPr>
          <a:xfrm>
            <a:off x="7000892" y="4214818"/>
            <a:ext cx="1500198" cy="571504"/>
          </a:xfrm>
          <a:prstGeom prst="borderCallout2">
            <a:avLst>
              <a:gd name="adj1" fmla="val 18750"/>
              <a:gd name="adj2" fmla="val -8333"/>
              <a:gd name="adj3" fmla="val 18750"/>
              <a:gd name="adj4" fmla="val -16667"/>
              <a:gd name="adj5" fmla="val 225186"/>
              <a:gd name="adj6" fmla="val -121868"/>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900" dirty="0" smtClean="0"/>
              <a:t>ПП № 1006, п. 19</a:t>
            </a:r>
            <a:endParaRPr lang="ru-RU" sz="900" dirty="0"/>
          </a:p>
        </p:txBody>
      </p:sp>
      <p:sp>
        <p:nvSpPr>
          <p:cNvPr id="7" name="Выноска 2 6"/>
          <p:cNvSpPr/>
          <p:nvPr/>
        </p:nvSpPr>
        <p:spPr>
          <a:xfrm>
            <a:off x="7000892" y="5429264"/>
            <a:ext cx="1500198" cy="571504"/>
          </a:xfrm>
          <a:prstGeom prst="borderCallout2">
            <a:avLst>
              <a:gd name="adj1" fmla="val 18750"/>
              <a:gd name="adj2" fmla="val -8333"/>
              <a:gd name="adj3" fmla="val 18750"/>
              <a:gd name="adj4" fmla="val -16667"/>
              <a:gd name="adj5" fmla="val 119213"/>
              <a:gd name="adj6" fmla="val -41918"/>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ru-RU" sz="900" dirty="0" smtClean="0"/>
              <a:t>Рекомендуем, для экономии </a:t>
            </a:r>
            <a:endParaRPr lang="ru-RU" sz="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8543956" cy="582594"/>
          </a:xfrm>
        </p:spPr>
        <p:txBody>
          <a:bodyPr>
            <a:normAutofit/>
          </a:bodyPr>
          <a:lstStyle/>
          <a:p>
            <a:r>
              <a:rPr lang="ru-RU" sz="1800" dirty="0" smtClean="0"/>
              <a:t>Договор оказания платных медицинских услуг</a:t>
            </a:r>
            <a:endParaRPr lang="ru-RU" sz="1800" dirty="0"/>
          </a:p>
        </p:txBody>
      </p:sp>
      <p:sp>
        <p:nvSpPr>
          <p:cNvPr id="4" name="Содержимое 3"/>
          <p:cNvSpPr>
            <a:spLocks noGrp="1"/>
          </p:cNvSpPr>
          <p:nvPr>
            <p:ph idx="1"/>
          </p:nvPr>
        </p:nvSpPr>
        <p:spPr>
          <a:xfrm>
            <a:off x="457200" y="857232"/>
            <a:ext cx="5900750" cy="5717304"/>
          </a:xfrm>
        </p:spPr>
        <p:style>
          <a:lnRef idx="1">
            <a:schemeClr val="accent2"/>
          </a:lnRef>
          <a:fillRef idx="2">
            <a:schemeClr val="accent2"/>
          </a:fillRef>
          <a:effectRef idx="1">
            <a:schemeClr val="accent2"/>
          </a:effectRef>
          <a:fontRef idx="minor">
            <a:schemeClr val="dk1"/>
          </a:fontRef>
        </p:style>
        <p:txBody>
          <a:bodyPr>
            <a:normAutofit fontScale="47500" lnSpcReduction="20000"/>
          </a:bodyPr>
          <a:lstStyle/>
          <a:p>
            <a:pPr lvl="0">
              <a:buNone/>
            </a:pPr>
            <a:r>
              <a:rPr lang="ru-RU" dirty="0" smtClean="0"/>
              <a:t>СТОИМОСТЬ И ПОРЯДОК ОПЛАТЫ МЕДИЦИНСКИХ УСЛУГ</a:t>
            </a:r>
          </a:p>
          <a:p>
            <a:pPr>
              <a:buNone/>
            </a:pPr>
            <a:r>
              <a:rPr lang="ru-RU" dirty="0" smtClean="0"/>
              <a:t>2.1. Стоимость услуг, оказываемых по настоящему Договору и Дополнительному соглашению к настоящему Договору, определяется </a:t>
            </a:r>
            <a:r>
              <a:rPr lang="ru-RU" dirty="0" smtClean="0">
                <a:solidFill>
                  <a:srgbClr val="0070C0"/>
                </a:solidFill>
              </a:rPr>
              <a:t>Прейскурантом</a:t>
            </a:r>
            <a:r>
              <a:rPr lang="ru-RU" dirty="0" smtClean="0"/>
              <a:t>, утвержденным Исполнителем в соответствии с законодательством РФ, и </a:t>
            </a:r>
            <a:r>
              <a:rPr lang="ru-RU" dirty="0" smtClean="0">
                <a:solidFill>
                  <a:srgbClr val="0070C0"/>
                </a:solidFill>
              </a:rPr>
              <a:t>перечнем медицинских  услуг</a:t>
            </a:r>
            <a:r>
              <a:rPr lang="ru-RU" dirty="0" smtClean="0"/>
              <a:t>.</a:t>
            </a:r>
          </a:p>
          <a:p>
            <a:pPr>
              <a:buNone/>
            </a:pPr>
            <a:r>
              <a:rPr lang="ru-RU" dirty="0" smtClean="0"/>
              <a:t>2.2. </a:t>
            </a:r>
            <a:r>
              <a:rPr lang="ru-RU" dirty="0" smtClean="0">
                <a:solidFill>
                  <a:srgbClr val="0070C0"/>
                </a:solidFill>
              </a:rPr>
              <a:t>Пациент/Представитель/Заказчик (лицо, от имени которого заключен Договор)  обязан оплатить медицинские услуги  в соответствии с перечнем, указанном в Дополнительном соглашении к настоящему Договору, полностью до начала их оказания путем внесения наличных денежных средств в кассу или безналичным платежом (в т.ч. банковской картой) или сразу после окончания предоставления услуги. В случае оказания медицинских услуг, требующих изготовления индивидуальных медицинских изделий (ортопедические и </a:t>
            </a:r>
            <a:r>
              <a:rPr lang="ru-RU" dirty="0" err="1" smtClean="0">
                <a:solidFill>
                  <a:srgbClr val="0070C0"/>
                </a:solidFill>
              </a:rPr>
              <a:t>ортодонтические</a:t>
            </a:r>
            <a:r>
              <a:rPr lang="ru-RU" dirty="0" smtClean="0">
                <a:solidFill>
                  <a:srgbClr val="0070C0"/>
                </a:solidFill>
              </a:rPr>
              <a:t> конструкции), пациент вносит предоплату в размере 50% изготовления индивидуального медицинского изделия после снятия слепков, размеров и/или определения вида медицинского изделия. Оставшуюся сумму  вносит в день установки пациенту индивидуального медицинского изделия. В отдельных случаях возможна оплата за каждый этап услуг непосредственно после окончания каждого этапа услуги.  </a:t>
            </a:r>
          </a:p>
          <a:p>
            <a:pPr>
              <a:buNone/>
            </a:pPr>
            <a:r>
              <a:rPr lang="ru-RU" dirty="0" smtClean="0"/>
              <a:t>2.3. В случае оказания дополнительных медицинских услуг, необходимость оказания которых возникла в процессе оказания медицинской услуги, Исполнитель предупреждает об этом  Пациента/Представителя /Заказчика и согласует  цену и перечень  дополнительных услуг. Пациенту/Представителю/Заказчику может быть предоставлено право осуществить доплату за оказанные дополнительные медицинские услуги после их оказания.</a:t>
            </a:r>
          </a:p>
          <a:p>
            <a:pPr>
              <a:buNone/>
            </a:pPr>
            <a:r>
              <a:rPr lang="ru-RU" dirty="0" smtClean="0"/>
              <a:t>2.4. При неоказании (полном или частичном) медицинских услуг Пациенту, Исполнитель в срок не более  10-х рабочих  дней возвращает Пациенту/Представителю/Заказчику ранее оплаченную сумму, либо разницу между оплаченной суммой и стоимостью оказанных медицинских услуг соответственно по письменному заявлению  лица, от имени которого заключен Договор.</a:t>
            </a:r>
          </a:p>
          <a:p>
            <a:pPr>
              <a:buNone/>
            </a:pPr>
            <a:endParaRPr lang="ru-RU" dirty="0"/>
          </a:p>
        </p:txBody>
      </p:sp>
      <p:sp>
        <p:nvSpPr>
          <p:cNvPr id="5" name="Выноска 2 4"/>
          <p:cNvSpPr/>
          <p:nvPr/>
        </p:nvSpPr>
        <p:spPr>
          <a:xfrm>
            <a:off x="6500826" y="1500174"/>
            <a:ext cx="2428892" cy="928694"/>
          </a:xfrm>
          <a:prstGeom prst="borderCallout2">
            <a:avLst>
              <a:gd name="adj1" fmla="val 18750"/>
              <a:gd name="adj2" fmla="val -8333"/>
              <a:gd name="adj3" fmla="val 18750"/>
              <a:gd name="adj4" fmla="val -16667"/>
              <a:gd name="adj5" fmla="val 69570"/>
              <a:gd name="adj6" fmla="val -26392"/>
            </a:avLst>
          </a:prstGeom>
        </p:spPr>
        <p:style>
          <a:lnRef idx="1">
            <a:schemeClr val="dk1"/>
          </a:lnRef>
          <a:fillRef idx="2">
            <a:schemeClr val="dk1"/>
          </a:fillRef>
          <a:effectRef idx="1">
            <a:schemeClr val="dk1"/>
          </a:effectRef>
          <a:fontRef idx="minor">
            <a:schemeClr val="dk1"/>
          </a:fontRef>
        </p:style>
        <p:txBody>
          <a:bodyPr rtlCol="0" anchor="ctr"/>
          <a:lstStyle/>
          <a:p>
            <a:pPr algn="ctr"/>
            <a:r>
              <a:rPr lang="ru-RU" sz="900" dirty="0" smtClean="0"/>
              <a:t>ПП 1006, п. 23. Потребитель (заказчик) обязан оплатить предоставленную исполнителем медицинскую услугу в сроки и в порядке, которые определены договором</a:t>
            </a:r>
          </a:p>
          <a:p>
            <a:pPr algn="ctr"/>
            <a:endParaRPr lang="ru-RU" sz="900" dirty="0"/>
          </a:p>
        </p:txBody>
      </p:sp>
      <p:sp>
        <p:nvSpPr>
          <p:cNvPr id="6" name="Выноска 1 5"/>
          <p:cNvSpPr/>
          <p:nvPr/>
        </p:nvSpPr>
        <p:spPr>
          <a:xfrm>
            <a:off x="6500826" y="2500306"/>
            <a:ext cx="2643174" cy="1857388"/>
          </a:xfrm>
          <a:prstGeom prst="borderCallout1">
            <a:avLst>
              <a:gd name="adj1" fmla="val 18750"/>
              <a:gd name="adj2" fmla="val -8333"/>
              <a:gd name="adj3" fmla="val 110102"/>
              <a:gd name="adj4" fmla="val -16810"/>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20. В случае если при предоставлении платных медицинских услуг требуется предоставление на возмездной основе дополнительных медицинских услуг, не предусмотренных договором, исполнитель обязан предупредить об этом потребителя (заказчика).</a:t>
            </a:r>
          </a:p>
          <a:p>
            <a:r>
              <a:rPr lang="ru-RU" sz="1000" dirty="0" smtClean="0"/>
              <a:t>Без согласия потребителя (заказчика) исполнитель не вправе предоставлять дополнительные медицинские услуги на возмездной основе.</a:t>
            </a:r>
            <a:endParaRPr lang="ru-RU" sz="1000" dirty="0"/>
          </a:p>
        </p:txBody>
      </p:sp>
      <p:sp>
        <p:nvSpPr>
          <p:cNvPr id="7" name="Выноска 1 6"/>
          <p:cNvSpPr/>
          <p:nvPr/>
        </p:nvSpPr>
        <p:spPr>
          <a:xfrm>
            <a:off x="6500826" y="4429132"/>
            <a:ext cx="2643174" cy="2143140"/>
          </a:xfrm>
          <a:prstGeom prst="borderCallout1">
            <a:avLst>
              <a:gd name="adj1" fmla="val 18750"/>
              <a:gd name="adj2" fmla="val -8333"/>
              <a:gd name="adj3" fmla="val 42682"/>
              <a:gd name="adj4" fmla="val -20811"/>
            </a:avLst>
          </a:prstGeom>
        </p:spPr>
        <p:style>
          <a:lnRef idx="1">
            <a:schemeClr val="accent1"/>
          </a:lnRef>
          <a:fillRef idx="2">
            <a:schemeClr val="accent1"/>
          </a:fillRef>
          <a:effectRef idx="1">
            <a:schemeClr val="accent1"/>
          </a:effectRef>
          <a:fontRef idx="minor">
            <a:schemeClr val="dk1"/>
          </a:fontRef>
        </p:style>
        <p:txBody>
          <a:bodyPr rtlCol="0" anchor="ctr"/>
          <a:lstStyle/>
          <a:p>
            <a:r>
              <a:rPr lang="ru-RU" sz="1000" dirty="0" smtClean="0"/>
              <a:t>ПП 1006, п. 22. В случае отказа потребителя после заключения договора от получения медицинских услуг договор расторгается. Исполнитель информирует потребителя (заказчика) о расторжении договора по инициативе потребителя, при этом потребитель (заказчик) оплачивает исполнителю фактически понесенные исполнителем расходы, связанные с исполнением обязательств по договору.</a:t>
            </a:r>
            <a:endParaRPr lang="ru-RU" sz="1000" dirty="0"/>
          </a:p>
        </p:txBody>
      </p:sp>
      <p:sp>
        <p:nvSpPr>
          <p:cNvPr id="8" name="Выноска 1 7"/>
          <p:cNvSpPr/>
          <p:nvPr/>
        </p:nvSpPr>
        <p:spPr>
          <a:xfrm>
            <a:off x="6500826" y="928670"/>
            <a:ext cx="2500330" cy="500066"/>
          </a:xfrm>
          <a:prstGeom prst="borderCallout1">
            <a:avLst>
              <a:gd name="adj1" fmla="val 18750"/>
              <a:gd name="adj2" fmla="val -8333"/>
              <a:gd name="adj3" fmla="val 138622"/>
              <a:gd name="adj4" fmla="val -2171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9" name="TextBox 8"/>
          <p:cNvSpPr txBox="1"/>
          <p:nvPr/>
        </p:nvSpPr>
        <p:spPr>
          <a:xfrm>
            <a:off x="6572264" y="1000108"/>
            <a:ext cx="2357454" cy="400110"/>
          </a:xfrm>
          <a:prstGeom prst="rect">
            <a:avLst/>
          </a:prstGeom>
          <a:noFill/>
        </p:spPr>
        <p:txBody>
          <a:bodyPr wrap="square" rtlCol="0">
            <a:spAutoFit/>
          </a:bodyPr>
          <a:lstStyle/>
          <a:p>
            <a:r>
              <a:rPr lang="ru-RU" sz="1000" dirty="0" smtClean="0"/>
              <a:t>Рекомендуем придерживаться Номенклатуры медицинских услуг</a:t>
            </a:r>
            <a:endParaRPr lang="ru-RU" sz="1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1781</TotalTime>
  <Words>6191</Words>
  <Application>Microsoft Office PowerPoint</Application>
  <PresentationFormat>Экран (4:3)</PresentationFormat>
  <Paragraphs>430</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Городская</vt:lpstr>
      <vt:lpstr>Договор на предоставление платных медицинских и дополнительных услуг:</vt:lpstr>
      <vt:lpstr>Договор оказания платных медицинских услуг</vt:lpstr>
      <vt:lpstr>Договор оказания платных медицинских услуг</vt:lpstr>
      <vt:lpstr>Слайд 4</vt:lpstr>
      <vt:lpstr>Договор оказания платных медицинских услуг</vt:lpstr>
      <vt:lpstr>Слайд 6</vt:lpstr>
      <vt:lpstr>Слайд 7</vt:lpstr>
      <vt:lpstr>Договор оказания платных медицинских услуг</vt:lpstr>
      <vt:lpstr>Договор оказания платных медицинских услуг</vt:lpstr>
      <vt:lpstr>Договор оказания платных медицинских услуг</vt:lpstr>
      <vt:lpstr>Слайд 11</vt:lpstr>
      <vt:lpstr>Слайд 12</vt:lpstr>
      <vt:lpstr>Слайд 13</vt:lpstr>
      <vt:lpstr>Слайд 14</vt:lpstr>
      <vt:lpstr>Договор оказания платных медицинских услуг</vt:lpstr>
      <vt:lpstr>Слайд 16</vt:lpstr>
      <vt:lpstr>Договор оказания платных медицинских услуг</vt:lpstr>
      <vt:lpstr>Договор оказания платных медицинских услуг</vt:lpstr>
      <vt:lpstr>Договор оказания платных медицинских услуг</vt:lpstr>
      <vt:lpstr>Договор оказания платных медицинских услуг</vt:lpstr>
      <vt:lpstr>Договор оказания платных медицинских услуг</vt:lpstr>
      <vt:lpstr>Договор оказания платных медицинских услуг</vt:lpstr>
      <vt:lpstr>Договор оказания платных медицинских услуг</vt:lpstr>
      <vt:lpstr>ТЕМАТИКА МОДУЛЬНЫХ ЗАНЯТИЙ ДЛЯ ТОП-МЕНЕДЖЕРОВ И СПЕЦИАЛИСТОВ ЧАСТНОГО МЕДИЦИНСКОГО БИЗНЕСА:</vt:lpstr>
      <vt:lpstr>ТЕМАТИКА МОДУЛЬНЫХ ЗАНЯТИЙ ДЛЯ ТОП-МЕНЕДЖЕРОВ И СПЕЦИАЛИСТОВ ЧАСТНОГО МЕДИЦИНСКОГО БИЗНЕСА:</vt:lpstr>
      <vt:lpstr>ТЕМАТИКА МОДУЛЬНЫХ ЗАНЯТИЙ ДЛЯ ТОП-МЕНЕДЖЕРОВ И СПЕЦИАЛИСТОВ ЧАСТНОГО МЕДИЦИНСКОГО БИЗНЕСА:</vt:lpstr>
      <vt:lpstr>ТЕМАТИКА МОДУЛЬНЫХ ЗАНЯТИЙ ДЛЯ ТОП-МЕНЕДЖЕРОВ И СПЕЦИАЛИСТОВ ЧАСТНОГО МЕДИЦИНСКОГО БИЗНЕСА:</vt:lpstr>
      <vt:lpstr>ТЕМАТИКА МОДУЛЬНЫХ ЗАНЯТИЙ ДЛЯ ТОП-МЕНЕДЖЕРОВ И СПЕЦИАЛИСТОВ ЧАСТНОГО МЕДИЦИНСКОГО БИЗНЕСА:</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211</cp:revision>
  <dcterms:created xsi:type="dcterms:W3CDTF">2018-03-23T12:06:10Z</dcterms:created>
  <dcterms:modified xsi:type="dcterms:W3CDTF">2019-08-20T09:25:32Z</dcterms:modified>
</cp:coreProperties>
</file>