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1" r:id="rId4"/>
    <p:sldId id="272" r:id="rId5"/>
    <p:sldId id="257" r:id="rId6"/>
    <p:sldId id="269" r:id="rId7"/>
    <p:sldId id="260" r:id="rId8"/>
    <p:sldId id="259" r:id="rId9"/>
    <p:sldId id="258" r:id="rId10"/>
    <p:sldId id="266" r:id="rId11"/>
    <p:sldId id="273" r:id="rId12"/>
    <p:sldId id="267" r:id="rId13"/>
    <p:sldId id="27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D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1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2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3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1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93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7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9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5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1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8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C881-258B-41A9-B15E-7C39491237DC}" type="datetimeFigureOut">
              <a:rPr lang="ru-RU" smtClean="0"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619A-4867-4143-B2B1-E2E60F3C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6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  <a:effectLst>
            <a:outerShdw blurRad="50800" dist="38100" dir="2700000" algn="tl" rotWithShape="0">
              <a:prstClr val="black">
                <a:alpha val="92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800" b="1" dirty="0"/>
              <a:t>СОЦИАЛЬНАЯ ОРГАНИЗАЦИЯ ДОПОЛНИТЕЛЬНОГО ПРОФЕССИОНАЛЬНОГО ОБРАЗОВАНИЯ, НАУКИ, ИНФОРМАЦИИ, КУЛЬТУРЫ, СПОРТА И ЗАНЯТОСТИ </a:t>
            </a:r>
            <a:r>
              <a:rPr lang="ru-RU" b="1" dirty="0">
                <a:solidFill>
                  <a:srgbClr val="FF0000"/>
                </a:solidFill>
              </a:rPr>
              <a:t>ФОНД «ТРИОНИКС»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295" y="4221088"/>
            <a:ext cx="8496944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Мне безразлично, буду ли я самым богатым человеком на кладбище. Засыпать с чувством, что за день я сделал какую-нибудь потрясающую вещь – вот что меня интересует.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ru-RU" dirty="0">
                <a:solidFill>
                  <a:schemeClr val="tx1"/>
                </a:solidFill>
              </a:rPr>
              <a:t>Стив Джобс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5" t="18761" r="22695" b="23677"/>
          <a:stretch/>
        </p:blipFill>
        <p:spPr>
          <a:xfrm>
            <a:off x="3921696" y="2460441"/>
            <a:ext cx="1296143" cy="142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3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2427090" y="1857722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организации, основной деятельностью которой является поиск перспективных технологий и создание условий для их создания и внедрения (в том числе технологий военного и двойного назначения – аналога и конкурента </a:t>
            </a:r>
            <a:r>
              <a:rPr lang="en-US" sz="1200" b="1" dirty="0" smtClean="0"/>
              <a:t>DARPA</a:t>
            </a:r>
            <a:r>
              <a:rPr lang="ru-RU" sz="1200" b="1" dirty="0" smtClean="0"/>
              <a:t>)</a:t>
            </a:r>
            <a:endParaRPr lang="ru-RU" sz="1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7090" y="404664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Организация конкурсов по поиску профессионалов с предоставлением им возможности карьерного роста</a:t>
            </a:r>
            <a:endParaRPr lang="ru-RU" sz="1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7090" y="1124744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независимого межвидового средства массовой информации, основной целью которого является реализация функции поддержки и популяризации остальных программ и проектов</a:t>
            </a:r>
            <a:endParaRPr lang="ru-RU" sz="1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4460" y="1857722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«Форсайт»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4460" y="404664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«Лучший»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4460" y="1124744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«СМИ»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04009" y="5623420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комплекса образовательных учреждений, направленных на всестороннее комплексное развитие личности и использующих современнейшие методики обучения и воспитания</a:t>
            </a:r>
            <a:endParaRPr lang="ru-RU" sz="1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04009" y="2564904"/>
            <a:ext cx="64003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организации, осуществляющей подготовку и переквалификацию воинского резерва, выполняя функции центра по коммуникации, дополнительному образованию, повышению физической культуры, подготовке групп для действий в условиях чрезвычайных ситуаций</a:t>
            </a:r>
            <a:endParaRPr lang="ru-RU" sz="12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04009" y="3437384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комплекса организаций, осуществляющих оказание услуг хозяйствующим субъектам высококвалифицированными кадрами (в первую очередь по проектированию и сопутствующим услугам) любых направлений деятельности</a:t>
            </a:r>
            <a:endParaRPr lang="ru-RU" sz="12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04009" y="4170362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механизмов по планированию и поддержке жизненно важных решений  человека в зависимости от его запросов, опираясь на достигнутые им личные жизненные успехи и имеющиеся в государстве возможности</a:t>
            </a:r>
            <a:endParaRPr lang="ru-RU" sz="12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04009" y="4890442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комплекса организаций, направленных на психологическое взросление </a:t>
            </a:r>
            <a:r>
              <a:rPr lang="ru-RU" sz="1200" b="1" dirty="0"/>
              <a:t>м</a:t>
            </a:r>
            <a:r>
              <a:rPr lang="ru-RU" sz="1200" b="1" dirty="0" smtClean="0"/>
              <a:t>олодых людей и получение ими жизненного опыта </a:t>
            </a:r>
            <a:endParaRPr lang="ru-RU" sz="1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2306" y="2564904"/>
            <a:ext cx="1944216" cy="720080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«Жёлтые береты»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2306" y="3437384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«Банк здравомыслящих людей»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2306" y="4170362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«Личный планировщик жизни»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9202" y="4890442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«Взросление» («Желтый»)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9202" y="5623420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</a:t>
            </a:r>
            <a:br>
              <a:rPr lang="ru-RU" sz="1100" b="1" dirty="0"/>
            </a:br>
            <a:r>
              <a:rPr lang="ru-RU" sz="1100" b="1" dirty="0"/>
              <a:t>«Вторая школа»</a:t>
            </a:r>
          </a:p>
        </p:txBody>
      </p:sp>
    </p:spTree>
    <p:extLst>
      <p:ext uri="{BB962C8B-B14F-4D97-AF65-F5344CB8AC3E}">
        <p14:creationId xmlns:p14="http://schemas.microsoft.com/office/powerpoint/2010/main" val="9012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540818" y="1556792"/>
            <a:ext cx="6400328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 smtClean="0"/>
              <a:t>Часть 3. Стратегия развития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701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408012" y="2221299"/>
            <a:ext cx="8424936" cy="64807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Операционная деятельность фонда</a:t>
            </a:r>
            <a:endParaRPr lang="ru-RU" b="1" dirty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382191" y="1429208"/>
            <a:ext cx="1656184" cy="679326"/>
          </a:xfrm>
          <a:prstGeom prst="wedgeRoundRectCallout">
            <a:avLst>
              <a:gd name="adj1" fmla="val -47768"/>
              <a:gd name="adj2" fmla="val 88664"/>
              <a:gd name="adj3" fmla="val 16667"/>
            </a:avLst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/>
              <a:t>Регистрация фонда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2567968" y="1438596"/>
            <a:ext cx="1944216" cy="660549"/>
          </a:xfrm>
          <a:prstGeom prst="wedgeRoundRectCallout">
            <a:avLst>
              <a:gd name="adj1" fmla="val -63003"/>
              <a:gd name="adj2" fmla="val 89797"/>
              <a:gd name="adj3" fmla="val 16667"/>
            </a:avLst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/>
              <a:t>Пилотный проект «Жёлтые береты»</a:t>
            </a:r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2843808" y="2936292"/>
            <a:ext cx="2982492" cy="660549"/>
          </a:xfrm>
          <a:prstGeom prst="wedgeRoundRectCallout">
            <a:avLst>
              <a:gd name="adj1" fmla="val -34742"/>
              <a:gd name="adj2" fmla="val -82276"/>
              <a:gd name="adj3" fmla="val 16667"/>
            </a:avLst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/>
              <a:t>Проект «Коммуникативное агентство»</a:t>
            </a: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4898044" y="1429209"/>
            <a:ext cx="1677119" cy="679325"/>
          </a:xfrm>
          <a:prstGeom prst="wedgeRoundRectCallout">
            <a:avLst>
              <a:gd name="adj1" fmla="val -14387"/>
              <a:gd name="adj2" fmla="val 89942"/>
              <a:gd name="adj3" fmla="val 16667"/>
            </a:avLst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/>
              <a:t>Проект «СМИ»</a:t>
            </a:r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374545" y="2926902"/>
            <a:ext cx="2284403" cy="679327"/>
          </a:xfrm>
          <a:prstGeom prst="wedgeRoundRectCallout">
            <a:avLst>
              <a:gd name="adj1" fmla="val 5301"/>
              <a:gd name="adj2" fmla="val -86810"/>
              <a:gd name="adj3" fmla="val 16667"/>
            </a:avLst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/>
              <a:t>Проекты программы «Вовлечение»</a:t>
            </a: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7104756" y="1429211"/>
            <a:ext cx="1296144" cy="679324"/>
          </a:xfrm>
          <a:prstGeom prst="wedgeRoundRectCallout">
            <a:avLst>
              <a:gd name="adj1" fmla="val -46553"/>
              <a:gd name="adj2" fmla="val 89942"/>
              <a:gd name="adj3" fmla="val 16667"/>
            </a:avLst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/>
              <a:t>Проект «Форсайт»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6003514" y="2936292"/>
            <a:ext cx="2397386" cy="660549"/>
          </a:xfrm>
          <a:prstGeom prst="wedgeRoundRectCallout">
            <a:avLst>
              <a:gd name="adj1" fmla="val -35217"/>
              <a:gd name="adj2" fmla="val -82276"/>
              <a:gd name="adj3" fmla="val 16667"/>
            </a:avLst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/>
              <a:t>Проекты программы «Индустриализация»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86433" y="404664"/>
            <a:ext cx="8434039" cy="504056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/>
              <a:t>Порядок реализации программ и проектов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149080"/>
            <a:ext cx="8434039" cy="1296144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/>
              <a:t>Принципом  деятельности ФОНДА </a:t>
            </a:r>
            <a:r>
              <a:rPr lang="ru-RU" sz="1400" b="1" dirty="0" smtClean="0"/>
              <a:t>«ТРИОНИКС» </a:t>
            </a:r>
            <a:r>
              <a:rPr lang="ru-RU" sz="1400" b="1" dirty="0" smtClean="0"/>
              <a:t>должно стать исключительное качество осуществления внутренней и внешней деятельности по любым направлениям и высочайший профессионализм его сотрудников. Как следствие появление эталона, к которому бы стремился каждый гражданин и организация.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2191" y="5597624"/>
            <a:ext cx="8434039" cy="864096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/>
              <a:t>Принципом  структурной организации ФОНДА </a:t>
            </a:r>
            <a:r>
              <a:rPr lang="ru-RU" sz="1400" b="1" dirty="0" smtClean="0"/>
              <a:t>«ТРИОНИКС» </a:t>
            </a:r>
            <a:r>
              <a:rPr lang="ru-RU" sz="1400" b="1" dirty="0" smtClean="0"/>
              <a:t>должны стать такие механизмы, которые позволят </a:t>
            </a:r>
            <a:r>
              <a:rPr lang="ru-RU" sz="1400" b="1" dirty="0"/>
              <a:t>осуществлять само </a:t>
            </a:r>
            <a:r>
              <a:rPr lang="ru-RU" sz="1400" b="1" dirty="0" smtClean="0"/>
              <a:t>коррекцию  </a:t>
            </a:r>
            <a:r>
              <a:rPr lang="ru-RU" sz="1400" b="1" dirty="0"/>
              <a:t>отклонений от </a:t>
            </a:r>
            <a:r>
              <a:rPr lang="ru-RU" sz="1400" b="1" dirty="0" smtClean="0"/>
              <a:t>динамики, заданного направления и принципов  ее деятельности.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1039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540818" y="1556792"/>
            <a:ext cx="6400328" cy="864096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 smtClean="0"/>
              <a:t>Часть 4. Предлагаемые источники финансирования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701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кругленный прямоугольник 51"/>
          <p:cNvSpPr/>
          <p:nvPr/>
        </p:nvSpPr>
        <p:spPr>
          <a:xfrm>
            <a:off x="1734158" y="332656"/>
            <a:ext cx="5328592" cy="576064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/>
              <a:t>Источники финансирования деятельности фонда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1628800"/>
            <a:ext cx="1944216" cy="936104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/>
              <a:t>Участие в государственном и муниципальном заказе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40052" y="2921694"/>
            <a:ext cx="1944216" cy="936104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Участие в грантах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27684" y="2937122"/>
            <a:ext cx="1944216" cy="90524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Целевые пожертвования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2050" y="4198961"/>
            <a:ext cx="1944216" cy="90524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Взносы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1628800"/>
            <a:ext cx="1944216" cy="905247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Участие в качестве учредителя во вновь создаваемых организациях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84168" y="4198961"/>
            <a:ext cx="1944216" cy="90524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«Авторские» отчисления</a:t>
            </a:r>
          </a:p>
        </p:txBody>
      </p:sp>
      <p:cxnSp>
        <p:nvCxnSpPr>
          <p:cNvPr id="20" name="Прямая соединительная линия 19"/>
          <p:cNvCxnSpPr>
            <a:stCxn id="14" idx="3"/>
            <a:endCxn id="16" idx="1"/>
          </p:cNvCxnSpPr>
          <p:nvPr/>
        </p:nvCxnSpPr>
        <p:spPr>
          <a:xfrm>
            <a:off x="2706266" y="4651585"/>
            <a:ext cx="3377902" cy="0"/>
          </a:xfrm>
          <a:prstGeom prst="line">
            <a:avLst/>
          </a:prstGeom>
          <a:ln w="762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3" idx="3"/>
            <a:endCxn id="12" idx="1"/>
          </p:cNvCxnSpPr>
          <p:nvPr/>
        </p:nvCxnSpPr>
        <p:spPr>
          <a:xfrm>
            <a:off x="3671900" y="3389746"/>
            <a:ext cx="1368152" cy="0"/>
          </a:xfrm>
          <a:prstGeom prst="line">
            <a:avLst/>
          </a:prstGeom>
          <a:ln w="762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1" idx="3"/>
            <a:endCxn id="15" idx="1"/>
          </p:cNvCxnSpPr>
          <p:nvPr/>
        </p:nvCxnSpPr>
        <p:spPr>
          <a:xfrm flipV="1">
            <a:off x="2699792" y="2081424"/>
            <a:ext cx="3384376" cy="15428"/>
          </a:xfrm>
          <a:prstGeom prst="line">
            <a:avLst/>
          </a:prstGeom>
          <a:ln w="762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3" idx="0"/>
            <a:endCxn id="52" idx="2"/>
          </p:cNvCxnSpPr>
          <p:nvPr/>
        </p:nvCxnSpPr>
        <p:spPr>
          <a:xfrm flipV="1">
            <a:off x="4398454" y="908720"/>
            <a:ext cx="0" cy="4464496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3426346" y="5373216"/>
            <a:ext cx="1944216" cy="90524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Коммерческая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8418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540818" y="1556792"/>
            <a:ext cx="6400328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 smtClean="0"/>
              <a:t>Часть 1. Описание проблем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586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2353394"/>
            <a:ext cx="2448272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Экономическая деятельность хозяйствующих субъектов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72200" y="2353394"/>
            <a:ext cx="2520280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Учебная деятельность образовательных учреждений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5589240"/>
            <a:ext cx="2448272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Граждане, способные участвовать в экономической деятельности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72200" y="5589240"/>
            <a:ext cx="2520280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Научная и инновационная деятельность образовательных учреждений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7584" y="188640"/>
            <a:ext cx="2440560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Государственные функции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8" y="188640"/>
            <a:ext cx="2888704" cy="1953960"/>
          </a:xfrm>
          <a:prstGeom prst="wedgeRoundRectCallout">
            <a:avLst>
              <a:gd name="adj1" fmla="val -8058"/>
              <a:gd name="adj2" fmla="val 59554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Tx/>
              <a:buChar char="-"/>
            </a:pPr>
            <a:r>
              <a:rPr lang="ru-RU" sz="1400" dirty="0" smtClean="0"/>
              <a:t>нет новых технологий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нет нового бизнеса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нет рабочих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нет профессионалов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н</a:t>
            </a:r>
            <a:r>
              <a:rPr lang="ru-RU" sz="1400" dirty="0" smtClean="0"/>
              <a:t>изкий КПД деятельности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сложность взаимодействия с государством</a:t>
            </a:r>
            <a:endParaRPr lang="ru-RU" sz="1400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79512" y="3717032"/>
            <a:ext cx="3032720" cy="1656184"/>
          </a:xfrm>
          <a:prstGeom prst="wedgeRoundRectCallout">
            <a:avLst>
              <a:gd name="adj1" fmla="val -6131"/>
              <a:gd name="adj2" fmla="val 62512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/>
              <a:t>неизвестно на кого учиться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неизвестно где </a:t>
            </a:r>
            <a:r>
              <a:rPr lang="ru-RU" sz="1400" dirty="0" smtClean="0"/>
              <a:t>работать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нет возможности трудовой миграции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крайне низкое качество преподавания</a:t>
            </a:r>
            <a:endParaRPr lang="ru-RU" sz="1400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 flipH="1">
            <a:off x="6084168" y="116632"/>
            <a:ext cx="2952328" cy="2025968"/>
          </a:xfrm>
          <a:prstGeom prst="wedgeRoundRectCallout">
            <a:avLst>
              <a:gd name="adj1" fmla="val -3105"/>
              <a:gd name="adj2" fmla="val 59650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Tx/>
              <a:buChar char="-"/>
            </a:pPr>
            <a:r>
              <a:rPr lang="ru-RU" sz="1400" dirty="0"/>
              <a:t>нет </a:t>
            </a:r>
            <a:r>
              <a:rPr lang="ru-RU" sz="1400" dirty="0" smtClean="0"/>
              <a:t>требуемого образования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ru-RU" sz="1400" dirty="0"/>
              <a:t>нет работы по специальности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несоответствие запросам бизнеса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некуда </a:t>
            </a:r>
            <a:r>
              <a:rPr lang="ru-RU" sz="1400" dirty="0" smtClean="0"/>
              <a:t>идти работать по специальности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ru-RU" sz="1400" dirty="0"/>
              <a:t>неизвестно какие проблемы решать для бизнеса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 flipH="1">
            <a:off x="6156176" y="3429000"/>
            <a:ext cx="2880320" cy="1933984"/>
          </a:xfrm>
          <a:prstGeom prst="wedgeRoundRectCallout">
            <a:avLst>
              <a:gd name="adj1" fmla="val -1956"/>
              <a:gd name="adj2" fmla="val 61515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/>
              <a:t>разрабатываются технологии, которые никому не нужны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есть технологии, о которых не знает бизнес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нет технологий, которые решают проблемы бизнеса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 flipH="1">
            <a:off x="3427584" y="1700808"/>
            <a:ext cx="2512568" cy="3024336"/>
          </a:xfrm>
          <a:prstGeom prst="wedgeRoundRectCallout">
            <a:avLst>
              <a:gd name="adj1" fmla="val 409"/>
              <a:gd name="adj2" fmla="val -71370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 smtClean="0"/>
              <a:t>нужна занятость населения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ru-RU" sz="1400" dirty="0"/>
              <a:t>нужно </a:t>
            </a:r>
            <a:r>
              <a:rPr lang="ru-RU" sz="1400" dirty="0" smtClean="0"/>
              <a:t>увеличение доли бизнеса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не </a:t>
            </a:r>
            <a:r>
              <a:rPr lang="ru-RU" sz="1400" dirty="0"/>
              <a:t>ясен госзаказ на специалистов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не ясен госзаказ на технологии</a:t>
            </a:r>
          </a:p>
          <a:p>
            <a:pPr marL="285750" indent="-285750" algn="just">
              <a:buFontTx/>
              <a:buChar char="-"/>
            </a:pPr>
            <a:r>
              <a:rPr lang="ru-RU" sz="1400" dirty="0"/>
              <a:t>не ясен </a:t>
            </a:r>
            <a:r>
              <a:rPr lang="ru-RU" sz="1400" dirty="0" smtClean="0"/>
              <a:t>госзаказ </a:t>
            </a:r>
            <a:r>
              <a:rPr lang="ru-RU" sz="1400" dirty="0"/>
              <a:t>на мировые </a:t>
            </a:r>
            <a:r>
              <a:rPr lang="ru-RU" sz="1400" dirty="0" smtClean="0"/>
              <a:t>не сырьевые потребности</a:t>
            </a:r>
            <a:endParaRPr lang="ru-RU" sz="1400" dirty="0"/>
          </a:p>
          <a:p>
            <a:pPr marL="285750" indent="-285750" algn="just">
              <a:buFontTx/>
              <a:buChar char="-"/>
            </a:pP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7584" y="4941168"/>
            <a:ext cx="2512568" cy="1440160"/>
          </a:xfrm>
          <a:prstGeom prst="roundRect">
            <a:avLst/>
          </a:prstGeom>
          <a:solidFill>
            <a:srgbClr val="FF0000"/>
          </a:solidFill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ПРОБЛЕМА:</a:t>
            </a:r>
            <a:br>
              <a:rPr lang="ru-RU" sz="1400" b="1" dirty="0" smtClean="0"/>
            </a:br>
            <a:r>
              <a:rPr lang="ru-RU" sz="1400" b="1" dirty="0" smtClean="0"/>
              <a:t>ОТСУТСТВИЕ ВЗАИМОДЕЙСТВИЯ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979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540818" y="1556792"/>
            <a:ext cx="6400328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 smtClean="0"/>
              <a:t>Часть 2. Предлагаемое решение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577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3419872" y="3103357"/>
            <a:ext cx="2808312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/>
              <a:t>ФОНД </a:t>
            </a:r>
            <a:r>
              <a:rPr lang="ru-RU" sz="1400" b="1" dirty="0" smtClean="0"/>
              <a:t>«ТРИОНИКС»</a:t>
            </a:r>
            <a:endParaRPr lang="ru-RU" sz="1400" b="1" dirty="0"/>
          </a:p>
        </p:txBody>
      </p:sp>
      <p:sp>
        <p:nvSpPr>
          <p:cNvPr id="29" name="Полилиния 28"/>
          <p:cNvSpPr/>
          <p:nvPr/>
        </p:nvSpPr>
        <p:spPr>
          <a:xfrm>
            <a:off x="2616740" y="3982278"/>
            <a:ext cx="3978613" cy="2023353"/>
          </a:xfrm>
          <a:custGeom>
            <a:avLst/>
            <a:gdLst>
              <a:gd name="connsiteX0" fmla="*/ 3978613 w 3978613"/>
              <a:gd name="connsiteY0" fmla="*/ 2023353 h 2023353"/>
              <a:gd name="connsiteX1" fmla="*/ 2986392 w 3978613"/>
              <a:gd name="connsiteY1" fmla="*/ 1361872 h 2023353"/>
              <a:gd name="connsiteX2" fmla="*/ 914400 w 3978613"/>
              <a:gd name="connsiteY2" fmla="*/ 1342417 h 2023353"/>
              <a:gd name="connsiteX3" fmla="*/ 0 w 3978613"/>
              <a:gd name="connsiteY3" fmla="*/ 0 h 2023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613" h="2023353">
                <a:moveTo>
                  <a:pt x="3978613" y="2023353"/>
                </a:moveTo>
                <a:cubicBezTo>
                  <a:pt x="3737853" y="1749357"/>
                  <a:pt x="3497094" y="1475361"/>
                  <a:pt x="2986392" y="1361872"/>
                </a:cubicBezTo>
                <a:cubicBezTo>
                  <a:pt x="2475690" y="1248383"/>
                  <a:pt x="1412132" y="1569396"/>
                  <a:pt x="914400" y="1342417"/>
                </a:cubicBezTo>
                <a:cubicBezTo>
                  <a:pt x="416668" y="1115438"/>
                  <a:pt x="214008" y="235085"/>
                  <a:pt x="0" y="0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616740" y="3992005"/>
            <a:ext cx="3978613" cy="2285147"/>
          </a:xfrm>
          <a:custGeom>
            <a:avLst/>
            <a:gdLst>
              <a:gd name="connsiteX0" fmla="*/ 0 w 3978613"/>
              <a:gd name="connsiteY0" fmla="*/ 2013626 h 2285147"/>
              <a:gd name="connsiteX1" fmla="*/ 933856 w 3978613"/>
              <a:gd name="connsiteY1" fmla="*/ 2130358 h 2285147"/>
              <a:gd name="connsiteX2" fmla="*/ 3035030 w 3978613"/>
              <a:gd name="connsiteY2" fmla="*/ 2120630 h 2285147"/>
              <a:gd name="connsiteX3" fmla="*/ 3978613 w 3978613"/>
              <a:gd name="connsiteY3" fmla="*/ 0 h 228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613" h="2285147">
                <a:moveTo>
                  <a:pt x="0" y="2013626"/>
                </a:moveTo>
                <a:cubicBezTo>
                  <a:pt x="214009" y="2063075"/>
                  <a:pt x="428018" y="2112524"/>
                  <a:pt x="933856" y="2130358"/>
                </a:cubicBezTo>
                <a:cubicBezTo>
                  <a:pt x="1439694" y="2148192"/>
                  <a:pt x="2527571" y="2475690"/>
                  <a:pt x="3035030" y="2120630"/>
                </a:cubicBezTo>
                <a:cubicBezTo>
                  <a:pt x="3542489" y="1765570"/>
                  <a:pt x="3840805" y="361545"/>
                  <a:pt x="3978613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636196" y="4011461"/>
            <a:ext cx="4024036" cy="707972"/>
          </a:xfrm>
          <a:custGeom>
            <a:avLst/>
            <a:gdLst>
              <a:gd name="connsiteX0" fmla="*/ 0 w 3949430"/>
              <a:gd name="connsiteY0" fmla="*/ 0 h 707972"/>
              <a:gd name="connsiteX1" fmla="*/ 904672 w 3949430"/>
              <a:gd name="connsiteY1" fmla="*/ 651753 h 707972"/>
              <a:gd name="connsiteX2" fmla="*/ 2996119 w 3949430"/>
              <a:gd name="connsiteY2" fmla="*/ 603115 h 707972"/>
              <a:gd name="connsiteX3" fmla="*/ 3949430 w 3949430"/>
              <a:gd name="connsiteY3" fmla="*/ 29183 h 70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9430" h="707972">
                <a:moveTo>
                  <a:pt x="0" y="0"/>
                </a:moveTo>
                <a:cubicBezTo>
                  <a:pt x="202659" y="275617"/>
                  <a:pt x="405319" y="551234"/>
                  <a:pt x="904672" y="651753"/>
                </a:cubicBezTo>
                <a:cubicBezTo>
                  <a:pt x="1404025" y="752272"/>
                  <a:pt x="2488659" y="706877"/>
                  <a:pt x="2996119" y="603115"/>
                </a:cubicBezTo>
                <a:cubicBezTo>
                  <a:pt x="3503579" y="499353"/>
                  <a:pt x="3886200" y="123217"/>
                  <a:pt x="3949430" y="29183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88224" y="5556143"/>
            <a:ext cx="2376264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Научная и инновационная деятельность образовательных учреждений</a:t>
            </a:r>
          </a:p>
        </p:txBody>
      </p:sp>
      <p:sp>
        <p:nvSpPr>
          <p:cNvPr id="32" name="Полилиния 31"/>
          <p:cNvSpPr/>
          <p:nvPr/>
        </p:nvSpPr>
        <p:spPr>
          <a:xfrm>
            <a:off x="2587557" y="3810069"/>
            <a:ext cx="953417" cy="2205290"/>
          </a:xfrm>
          <a:custGeom>
            <a:avLst/>
            <a:gdLst>
              <a:gd name="connsiteX0" fmla="*/ 48639 w 953417"/>
              <a:gd name="connsiteY0" fmla="*/ 2205290 h 2205290"/>
              <a:gd name="connsiteX1" fmla="*/ 953311 w 953417"/>
              <a:gd name="connsiteY1" fmla="*/ 143026 h 2205290"/>
              <a:gd name="connsiteX2" fmla="*/ 0 w 953417"/>
              <a:gd name="connsiteY2" fmla="*/ 181936 h 220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3417" h="2205290">
                <a:moveTo>
                  <a:pt x="48639" y="2205290"/>
                </a:moveTo>
                <a:cubicBezTo>
                  <a:pt x="505028" y="1342771"/>
                  <a:pt x="961418" y="480252"/>
                  <a:pt x="953311" y="143026"/>
                </a:cubicBezTo>
                <a:cubicBezTo>
                  <a:pt x="945205" y="-194200"/>
                  <a:pt x="136187" y="168966"/>
                  <a:pt x="0" y="181936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27884" y="5079907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</a:t>
            </a:r>
            <a:br>
              <a:rPr lang="ru-RU" sz="1400" b="1" dirty="0"/>
            </a:br>
            <a:r>
              <a:rPr lang="ru-RU" sz="1400" b="1" dirty="0"/>
              <a:t>«Форсайт»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27884" y="4346929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«Коммуникация»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27884" y="5821680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«Вовлечение»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519181"/>
            <a:ext cx="2304256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Функции государственных органов</a:t>
            </a:r>
            <a:endParaRPr lang="ru-RU" sz="1400" b="1" dirty="0"/>
          </a:p>
        </p:txBody>
      </p:sp>
      <p:sp>
        <p:nvSpPr>
          <p:cNvPr id="52" name="Полилиния 51"/>
          <p:cNvSpPr/>
          <p:nvPr/>
        </p:nvSpPr>
        <p:spPr>
          <a:xfrm>
            <a:off x="4533089" y="2386942"/>
            <a:ext cx="1544716" cy="3482502"/>
          </a:xfrm>
          <a:custGeom>
            <a:avLst/>
            <a:gdLst>
              <a:gd name="connsiteX0" fmla="*/ 0 w 1544716"/>
              <a:gd name="connsiteY0" fmla="*/ 0 h 3482502"/>
              <a:gd name="connsiteX1" fmla="*/ 1488332 w 1544716"/>
              <a:gd name="connsiteY1" fmla="*/ 1031131 h 3482502"/>
              <a:gd name="connsiteX2" fmla="*/ 1089498 w 1544716"/>
              <a:gd name="connsiteY2" fmla="*/ 3482502 h 348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4716" h="3482502">
                <a:moveTo>
                  <a:pt x="0" y="0"/>
                </a:moveTo>
                <a:cubicBezTo>
                  <a:pt x="653374" y="225357"/>
                  <a:pt x="1306749" y="450714"/>
                  <a:pt x="1488332" y="1031131"/>
                </a:cubicBezTo>
                <a:cubicBezTo>
                  <a:pt x="1669915" y="1611548"/>
                  <a:pt x="1379706" y="2547025"/>
                  <a:pt x="1089498" y="348250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4513634" y="2377214"/>
            <a:ext cx="1475578" cy="2772383"/>
          </a:xfrm>
          <a:custGeom>
            <a:avLst/>
            <a:gdLst>
              <a:gd name="connsiteX0" fmla="*/ 0 w 1475578"/>
              <a:gd name="connsiteY0" fmla="*/ 0 h 2772383"/>
              <a:gd name="connsiteX1" fmla="*/ 1410511 w 1475578"/>
              <a:gd name="connsiteY1" fmla="*/ 1031132 h 2772383"/>
              <a:gd name="connsiteX2" fmla="*/ 1108953 w 1475578"/>
              <a:gd name="connsiteY2" fmla="*/ 2772383 h 277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5578" h="2772383">
                <a:moveTo>
                  <a:pt x="0" y="0"/>
                </a:moveTo>
                <a:cubicBezTo>
                  <a:pt x="612843" y="284534"/>
                  <a:pt x="1225686" y="569068"/>
                  <a:pt x="1410511" y="1031132"/>
                </a:cubicBezTo>
                <a:cubicBezTo>
                  <a:pt x="1595336" y="1493196"/>
                  <a:pt x="1352144" y="2132789"/>
                  <a:pt x="1108953" y="2772383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494179" y="2367486"/>
            <a:ext cx="1394419" cy="1994170"/>
          </a:xfrm>
          <a:custGeom>
            <a:avLst/>
            <a:gdLst>
              <a:gd name="connsiteX0" fmla="*/ 0 w 1394419"/>
              <a:gd name="connsiteY0" fmla="*/ 0 h 1994170"/>
              <a:gd name="connsiteX1" fmla="*/ 1322961 w 1394419"/>
              <a:gd name="connsiteY1" fmla="*/ 1079770 h 1994170"/>
              <a:gd name="connsiteX2" fmla="*/ 1099225 w 1394419"/>
              <a:gd name="connsiteY2" fmla="*/ 1994170 h 199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4419" h="1994170">
                <a:moveTo>
                  <a:pt x="0" y="0"/>
                </a:moveTo>
                <a:cubicBezTo>
                  <a:pt x="569878" y="373704"/>
                  <a:pt x="1139757" y="747408"/>
                  <a:pt x="1322961" y="1079770"/>
                </a:cubicBezTo>
                <a:cubicBezTo>
                  <a:pt x="1506165" y="1412132"/>
                  <a:pt x="1302695" y="1703151"/>
                  <a:pt x="1099225" y="199417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523362" y="2396669"/>
            <a:ext cx="1151871" cy="1245141"/>
          </a:xfrm>
          <a:custGeom>
            <a:avLst/>
            <a:gdLst>
              <a:gd name="connsiteX0" fmla="*/ 0 w 1151871"/>
              <a:gd name="connsiteY0" fmla="*/ 0 h 1245141"/>
              <a:gd name="connsiteX1" fmla="*/ 1070042 w 1151871"/>
              <a:gd name="connsiteY1" fmla="*/ 885217 h 1245141"/>
              <a:gd name="connsiteX2" fmla="*/ 1079770 w 1151871"/>
              <a:gd name="connsiteY2" fmla="*/ 1245141 h 124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871" h="1245141">
                <a:moveTo>
                  <a:pt x="0" y="0"/>
                </a:moveTo>
                <a:cubicBezTo>
                  <a:pt x="445040" y="338847"/>
                  <a:pt x="890081" y="677694"/>
                  <a:pt x="1070042" y="885217"/>
                </a:cubicBezTo>
                <a:cubicBezTo>
                  <a:pt x="1250003" y="1092740"/>
                  <a:pt x="1076527" y="1180290"/>
                  <a:pt x="1079770" y="12451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51520" y="1591189"/>
            <a:ext cx="2384676" cy="1296144"/>
          </a:xfrm>
          <a:prstGeom prst="wedgeRoundRectCallout">
            <a:avLst>
              <a:gd name="adj1" fmla="val 86166"/>
              <a:gd name="adj2" fmla="val 80872"/>
              <a:gd name="adj3" fmla="val 16667"/>
            </a:avLst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РЕШЕНИЕ:</a:t>
            </a:r>
            <a:br>
              <a:rPr lang="ru-RU" b="1" dirty="0" smtClean="0"/>
            </a:br>
            <a:r>
              <a:rPr lang="ru-RU" b="1" dirty="0" smtClean="0"/>
              <a:t>ОРГАНИЗАЦИЯ ВЗАИМОДЕЙСТВИЯ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4383" y="116632"/>
            <a:ext cx="8208912" cy="11521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ФОНД </a:t>
            </a:r>
            <a:r>
              <a:rPr lang="ru-RU" sz="1400" b="1" dirty="0" smtClean="0"/>
              <a:t>«ТРИОНИКС»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 – это некоммерческая и негосударственная организация, деятельность которой направлена на обеспечение высокого уровня жизни граждан, путем повышения их личностных качеств и организации трудовой среды </a:t>
            </a:r>
            <a:endParaRPr lang="ru-RU" sz="14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3611927"/>
            <a:ext cx="2304256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Экономическая деятельность хозяйствующих субъектов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5556143"/>
            <a:ext cx="2304256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Граждане, способные участвовать в экономической деятельности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88224" y="3611927"/>
            <a:ext cx="2376264" cy="86409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Учебная деятельность образовательных учреждений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27884" y="3605156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«Индустриализация»</a:t>
            </a:r>
          </a:p>
        </p:txBody>
      </p:sp>
    </p:spTree>
    <p:extLst>
      <p:ext uri="{BB962C8B-B14F-4D97-AF65-F5344CB8AC3E}">
        <p14:creationId xmlns:p14="http://schemas.microsoft.com/office/powerpoint/2010/main" val="10962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55776" y="404664"/>
            <a:ext cx="6264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Комплекс проектов направленных на решение задачи создания </a:t>
            </a:r>
            <a:r>
              <a:rPr lang="ru-RU" sz="1200" b="1" dirty="0"/>
              <a:t>среды практической реализации полученных в иных программах результатов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776" y="1415033"/>
            <a:ext cx="6264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Комплекс проектов направленных на решение задачи повышения осведомленности всех заинтересованных участников о </a:t>
            </a:r>
            <a:r>
              <a:rPr lang="ru-RU" sz="1200" b="1" dirty="0" smtClean="0"/>
              <a:t>потребностях </a:t>
            </a:r>
            <a:r>
              <a:rPr lang="ru-RU" sz="1200" b="1" dirty="0" smtClean="0"/>
              <a:t>и возможностях </a:t>
            </a:r>
            <a:endParaRPr lang="ru-RU" sz="1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1931" y="2395561"/>
            <a:ext cx="6264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Комплекс </a:t>
            </a:r>
            <a:r>
              <a:rPr lang="ru-RU" sz="1200" b="1" dirty="0"/>
              <a:t>проектов, </a:t>
            </a:r>
            <a:r>
              <a:rPr lang="ru-RU" sz="1200" b="1" dirty="0" err="1"/>
              <a:t>задействующих</a:t>
            </a:r>
            <a:r>
              <a:rPr lang="ru-RU" sz="1200" b="1" dirty="0"/>
              <a:t> </a:t>
            </a:r>
            <a:r>
              <a:rPr lang="ru-RU" sz="1200" b="1" dirty="0" smtClean="0"/>
              <a:t>ресурсы, </a:t>
            </a:r>
            <a:r>
              <a:rPr lang="ru-RU" sz="1200" b="1" dirty="0"/>
              <a:t>полученные в результате реализации программ «Вовлечение» и «Коммуникации», </a:t>
            </a:r>
            <a:r>
              <a:rPr lang="ru-RU" sz="1200" b="1" dirty="0" smtClean="0"/>
              <a:t>и направленных на решение задачи поиска перспективных технологий, имеющих практическую реализацию в программе «Индустриализация»</a:t>
            </a:r>
            <a:endParaRPr lang="ru-RU" sz="1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776" y="3405930"/>
            <a:ext cx="6264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Комплекс проектов направленных на решение задачи обучения, вовлечения и подготовки людей для реализации проектов программ «Индустриализация» и «Форсайт»</a:t>
            </a:r>
            <a:endParaRPr lang="ru-RU" sz="12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34616" y="404664"/>
            <a:ext cx="2088232" cy="720080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«Индустриализация»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38461" y="2395561"/>
            <a:ext cx="2088232" cy="720080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</a:t>
            </a:r>
            <a:br>
              <a:rPr lang="ru-RU" sz="1400" b="1" dirty="0"/>
            </a:br>
            <a:r>
              <a:rPr lang="ru-RU" sz="1400" b="1" dirty="0"/>
              <a:t>«Форсайт»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4616" y="1415033"/>
            <a:ext cx="2088232" cy="720080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«Коммуникация»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8461" y="3405930"/>
            <a:ext cx="2088232" cy="720080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«Вовлечение»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1931" y="4397474"/>
            <a:ext cx="6264696" cy="831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Комплекс проектов направленных на решение задачи поощрения исключительных достижений гражданина в процессе трудовой деятельности (в том числе по программе «Индустриализация») или проявления исключительного мужества при спасении погибавших</a:t>
            </a:r>
            <a:endParaRPr lang="ru-RU" sz="1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616" y="4397474"/>
            <a:ext cx="2088232" cy="831726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</a:t>
            </a:r>
            <a:r>
              <a:rPr lang="ru-RU" sz="1400" b="1" dirty="0" smtClean="0"/>
              <a:t>«Благодарность»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3710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525438" y="1705322"/>
            <a:ext cx="8208912" cy="475252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ФОНД </a:t>
            </a:r>
            <a:r>
              <a:rPr lang="ru-RU" sz="1400" b="1" dirty="0" smtClean="0"/>
              <a:t>«ТРИОНИКС»</a:t>
            </a:r>
            <a:endParaRPr lang="ru-RU" sz="1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4070" y="3570759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«Индустриализация»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68530" y="3570759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«Коммуникация»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85778" y="2492896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</a:t>
            </a:r>
            <a:br>
              <a:rPr lang="ru-RU" sz="1400" b="1" dirty="0"/>
            </a:br>
            <a:r>
              <a:rPr lang="ru-RU" sz="1400" b="1" dirty="0"/>
              <a:t>«Форсайт»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5778" y="4914334"/>
            <a:ext cx="2088232" cy="580578"/>
          </a:xfrm>
          <a:prstGeom prst="roundRect">
            <a:avLst/>
          </a:prstGeom>
          <a:effectLst>
            <a:outerShdw blurRad="190500" dist="101600" dir="3300000" sx="102000" sy="102000" algn="tl" rotWithShape="0">
              <a:prstClr val="black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Программа «Вовлечение»</a:t>
            </a:r>
          </a:p>
        </p:txBody>
      </p:sp>
      <p:cxnSp>
        <p:nvCxnSpPr>
          <p:cNvPr id="12" name="Прямая со стрелкой 11"/>
          <p:cNvCxnSpPr>
            <a:stCxn id="8" idx="0"/>
            <a:endCxn id="9" idx="1"/>
          </p:cNvCxnSpPr>
          <p:nvPr/>
        </p:nvCxnSpPr>
        <p:spPr>
          <a:xfrm flipV="1">
            <a:off x="2012646" y="2783185"/>
            <a:ext cx="1573132" cy="787574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2"/>
            <a:endCxn id="10" idx="1"/>
          </p:cNvCxnSpPr>
          <p:nvPr/>
        </p:nvCxnSpPr>
        <p:spPr>
          <a:xfrm>
            <a:off x="2012646" y="4151337"/>
            <a:ext cx="1573132" cy="1053286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0"/>
          </p:cNvCxnSpPr>
          <p:nvPr/>
        </p:nvCxnSpPr>
        <p:spPr>
          <a:xfrm flipH="1" flipV="1">
            <a:off x="5674010" y="2783185"/>
            <a:ext cx="1584176" cy="787574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</p:cNvCxnSpPr>
          <p:nvPr/>
        </p:nvCxnSpPr>
        <p:spPr>
          <a:xfrm flipH="1">
            <a:off x="5674010" y="4151337"/>
            <a:ext cx="1584176" cy="1053286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" idx="0"/>
            <a:endCxn id="9" idx="2"/>
          </p:cNvCxnSpPr>
          <p:nvPr/>
        </p:nvCxnSpPr>
        <p:spPr>
          <a:xfrm flipV="1">
            <a:off x="4629894" y="3073474"/>
            <a:ext cx="0" cy="184086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7" idx="1"/>
          </p:cNvCxnSpPr>
          <p:nvPr/>
        </p:nvCxnSpPr>
        <p:spPr>
          <a:xfrm>
            <a:off x="3056762" y="3861048"/>
            <a:ext cx="3157308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530960" y="332656"/>
            <a:ext cx="8208912" cy="115212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Взаимодействие основных программ ФОНДА </a:t>
            </a:r>
            <a:r>
              <a:rPr lang="ru-RU" sz="1400" b="1" dirty="0" smtClean="0"/>
              <a:t>«ТРИОНИКС»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9095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90439" y="409922"/>
            <a:ext cx="2088232" cy="5328592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/>
              <a:t>Программа «Индустриализация»</a:t>
            </a:r>
            <a:endParaRPr lang="ru-RU" sz="1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0672" y="409922"/>
            <a:ext cx="2088232" cy="5328592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Программа «Коммуникация»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54935" y="409922"/>
            <a:ext cx="2088232" cy="5328592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Программа </a:t>
            </a:r>
            <a:br>
              <a:rPr lang="ru-RU" sz="1400" b="1" dirty="0"/>
            </a:br>
            <a:r>
              <a:rPr lang="ru-RU" sz="1400" b="1" dirty="0"/>
              <a:t>«Форсайт»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87183" y="409922"/>
            <a:ext cx="2088232" cy="5328592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/>
              <a:t>Программа «Вовлечение»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2447" y="1274018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 smtClean="0"/>
              <a:t>«ПО для бизнеса»</a:t>
            </a:r>
            <a:endParaRPr lang="ru-RU" sz="12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92680" y="1274018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«Коммуникативное агентство»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26943" y="1274018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«Форсайт»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59191" y="1274018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«Жёлтые береты»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62447" y="2006996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«Стандартный бизнес </a:t>
            </a:r>
            <a:br>
              <a:rPr lang="ru-RU" sz="1200" b="1" dirty="0"/>
            </a:br>
            <a:r>
              <a:rPr lang="ru-RU" sz="1200" b="1" dirty="0"/>
              <a:t>(по </a:t>
            </a:r>
            <a:r>
              <a:rPr lang="en-US" sz="1200" b="1" dirty="0"/>
              <a:t>BPMN</a:t>
            </a:r>
            <a:r>
              <a:rPr lang="ru-RU" sz="1200" b="1" dirty="0"/>
              <a:t>)»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92680" y="2006996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«Шанс»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59191" y="2006996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«Банк здравомыслящих людей»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73374" y="2709664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</a:t>
            </a:r>
            <a:r>
              <a:rPr lang="en-US" sz="1200" b="1" dirty="0"/>
              <a:t>PMBOK</a:t>
            </a:r>
            <a:r>
              <a:rPr lang="ru-RU" sz="1200" b="1" dirty="0"/>
              <a:t> для малого бизнеса»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03607" y="2709664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«Лучший»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70118" y="2709664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«Личный планировщик жизни»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73374" y="3442642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«Аутсорсинг идей»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73374" y="4154338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</a:t>
            </a:r>
            <a:r>
              <a:rPr lang="en-US" sz="1200" b="1" dirty="0"/>
              <a:t>MMORPG</a:t>
            </a:r>
            <a:r>
              <a:rPr lang="ru-RU" sz="1200" b="1" dirty="0"/>
              <a:t>»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59191" y="3442642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«Взросление» («Желтый»)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73374" y="4887316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«Бизнес под ключ»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970118" y="4154338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</a:t>
            </a:r>
            <a:br>
              <a:rPr lang="ru-RU" sz="1200" b="1" dirty="0"/>
            </a:br>
            <a:r>
              <a:rPr lang="ru-RU" sz="1200" b="1" dirty="0"/>
              <a:t>«Вторая школа»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492680" y="3442642"/>
            <a:ext cx="194421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</a:t>
            </a:r>
            <a:br>
              <a:rPr lang="ru-RU" sz="1200" b="1" dirty="0"/>
            </a:br>
            <a:r>
              <a:rPr lang="ru-RU" sz="1200" b="1" dirty="0"/>
              <a:t>«СМИ»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0439" y="6093296"/>
            <a:ext cx="8784976" cy="58057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 еще несколько десятков проектов, являющихся продолжением заявленных программ</a:t>
            </a:r>
            <a:br>
              <a:rPr lang="ru-RU" sz="1200" b="1" dirty="0" smtClean="0"/>
            </a:br>
            <a:r>
              <a:rPr lang="ru-RU" sz="1200" b="1" dirty="0" smtClean="0"/>
              <a:t>(включая разработку </a:t>
            </a:r>
            <a:r>
              <a:rPr lang="ru-RU" sz="1200" b="1" smtClean="0"/>
              <a:t>вооружения, военной </a:t>
            </a:r>
            <a:r>
              <a:rPr lang="ru-RU" sz="1200" b="1" dirty="0" smtClean="0"/>
              <a:t>техники и космических систем)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0037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2420144" y="3310780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многопользовательской онлайн игры, моделирующей все аспекты ведения бизнеса, включая ведение различных видов документации, составления отчетов и т.д.</a:t>
            </a:r>
            <a:endParaRPr lang="ru-RU" sz="12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20144" y="4030860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условий для беспроблемного ведения бизнеса – предприниматель занимается организацией только основного вида деятельности</a:t>
            </a:r>
            <a:endParaRPr lang="ru-RU" sz="1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0144" y="404664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Разработка программного обеспечения, автоматизирующего ведение внутренней документации в организации</a:t>
            </a:r>
            <a:endParaRPr lang="ru-RU" sz="1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0144" y="1124744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Разработка единых стандартных алгоритмов действий работников организации, отвечающих требованиям действующего законодательства и менеджмента качества</a:t>
            </a:r>
            <a:endParaRPr lang="ru-RU" sz="1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0144" y="1857722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Разработка единых методик и шаблонов документов для создания и ведения предпринимательской деятельности </a:t>
            </a:r>
            <a:endParaRPr lang="ru-RU" sz="1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0144" y="2577802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Оказание аналитических услуг по проработке различных идей ведения различных видов экономической деятельности</a:t>
            </a:r>
            <a:endParaRPr lang="ru-RU" sz="1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7514" y="404664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«ПО для бизнеса»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7514" y="1124744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«Стандартный бизнес </a:t>
            </a:r>
            <a:br>
              <a:rPr lang="ru-RU" sz="1100" b="1" dirty="0"/>
            </a:br>
            <a:r>
              <a:rPr lang="ru-RU" sz="1100" b="1" dirty="0"/>
              <a:t>(по </a:t>
            </a:r>
            <a:r>
              <a:rPr lang="en-US" sz="1100" b="1" dirty="0"/>
              <a:t>BPMN</a:t>
            </a:r>
            <a:r>
              <a:rPr lang="ru-RU" sz="1100" b="1" dirty="0"/>
              <a:t>)»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7514" y="1857722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</a:t>
            </a:r>
            <a:r>
              <a:rPr lang="en-US" sz="1100" b="1" dirty="0"/>
              <a:t>PMBOK</a:t>
            </a:r>
            <a:r>
              <a:rPr lang="ru-RU" sz="1100" b="1" dirty="0"/>
              <a:t> для малого бизнеса»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7514" y="2577802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«Аутсорсинг идей»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7514" y="3310780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</a:t>
            </a:r>
            <a:r>
              <a:rPr lang="en-US" sz="1100" b="1" dirty="0"/>
              <a:t>MMORPG</a:t>
            </a:r>
            <a:r>
              <a:rPr lang="ru-RU" sz="1100" b="1" dirty="0"/>
              <a:t>»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7514" y="4031281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«Бизнес под ключ»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20144" y="4725144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Создание организации, деятельность которой направлена на сбор и систематизацию информации о запросах и предложениях государства, хозяйствующих субъектов, науки, образовательных учреждений, граждан</a:t>
            </a:r>
            <a:endParaRPr lang="ru-RU" sz="1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20144" y="5445224"/>
            <a:ext cx="6400328" cy="580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Организация мероприятий по предоставлению возможности одаренным людям попадания в среду, где их способности будут максимально востребованными</a:t>
            </a:r>
            <a:endParaRPr lang="ru-RU" sz="12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7514" y="4725144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«Коммуникативное агентство»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7514" y="5445224"/>
            <a:ext cx="1944216" cy="580578"/>
          </a:xfrm>
          <a:prstGeom prst="roundRect">
            <a:avLst/>
          </a:prstGeom>
          <a:effectLst>
            <a:outerShdw blurRad="190500" dist="76200" sx="103000" sy="103000" algn="t" rotWithShape="0">
              <a:prstClr val="black">
                <a:alpha val="89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/>
              <a:t>Проект </a:t>
            </a:r>
            <a:br>
              <a:rPr lang="ru-RU" sz="1100" b="1" dirty="0"/>
            </a:br>
            <a:r>
              <a:rPr lang="ru-RU" sz="1100" b="1" dirty="0"/>
              <a:t>«Шанс»</a:t>
            </a:r>
          </a:p>
        </p:txBody>
      </p:sp>
    </p:spTree>
    <p:extLst>
      <p:ext uri="{BB962C8B-B14F-4D97-AF65-F5344CB8AC3E}">
        <p14:creationId xmlns:p14="http://schemas.microsoft.com/office/powerpoint/2010/main" val="23607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889</Words>
  <Application>Microsoft Office PowerPoint</Application>
  <PresentationFormat>Экран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СОЦИАЛЬНАЯ ОРГАНИЗАЦИЯ ДОПОЛНИТЕЛЬНОГО ПРОФЕССИОНАЛЬНОГО ОБРАЗОВАНИЯ, НАУКИ, ИНФОРМАЦИИ, КУЛЬТУРЫ, СПОРТА И ЗАНЯТОСТИ ФОНД «ТРИОНИКС»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Папа и Мама</dc:creator>
  <cp:lastModifiedBy>Родители</cp:lastModifiedBy>
  <cp:revision>118</cp:revision>
  <dcterms:created xsi:type="dcterms:W3CDTF">2011-10-04T17:35:58Z</dcterms:created>
  <dcterms:modified xsi:type="dcterms:W3CDTF">2013-07-01T16:28:31Z</dcterms:modified>
</cp:coreProperties>
</file>