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handoutMasterIdLst>
    <p:handoutMasterId r:id="rId24"/>
  </p:handoutMasterIdLst>
  <p:sldIdLst>
    <p:sldId id="257" r:id="rId2"/>
    <p:sldId id="270" r:id="rId3"/>
    <p:sldId id="276" r:id="rId4"/>
    <p:sldId id="275" r:id="rId5"/>
    <p:sldId id="271" r:id="rId6"/>
    <p:sldId id="272" r:id="rId7"/>
    <p:sldId id="273" r:id="rId8"/>
    <p:sldId id="260" r:id="rId9"/>
    <p:sldId id="258" r:id="rId10"/>
    <p:sldId id="263" r:id="rId11"/>
    <p:sldId id="264" r:id="rId12"/>
    <p:sldId id="262" r:id="rId13"/>
    <p:sldId id="280" r:id="rId14"/>
    <p:sldId id="281" r:id="rId15"/>
    <p:sldId id="282" r:id="rId16"/>
    <p:sldId id="283" r:id="rId17"/>
    <p:sldId id="256" r:id="rId18"/>
    <p:sldId id="259" r:id="rId19"/>
    <p:sldId id="269" r:id="rId20"/>
    <p:sldId id="278" r:id="rId21"/>
    <p:sldId id="279" r:id="rId22"/>
    <p:sldId id="277" r:id="rId2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>
        <p:scale>
          <a:sx n="100" d="100"/>
          <a:sy n="100" d="100"/>
        </p:scale>
        <p:origin x="-294" y="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9EDB9D1-9C19-4CA2-8C81-E1B85F8338F7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34E9EC7-214E-4BCF-8208-63F7D4A736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75D536-BC03-43DC-A863-2CBB9C1ECCD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DF1325-23A7-46AB-905D-797F28CCEF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vatmed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28736"/>
            <a:ext cx="7406640" cy="5000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(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Репутационные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аспекты)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5286388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Директор  Фонда «ТРИОНИКС»  </a:t>
            </a:r>
          </a:p>
          <a:p>
            <a:pPr algn="r"/>
            <a:r>
              <a:rPr lang="ru-RU" sz="1600" b="1" i="1" dirty="0" smtClean="0"/>
              <a:t>Лидия Викторовна КУЗНЕЦОВА  </a:t>
            </a:r>
            <a:endParaRPr lang="ru-RU" sz="1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642939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2019 год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264318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Риск происходит от того, что Вы не знаете, что Вы делаете.</a:t>
            </a:r>
          </a:p>
          <a:p>
            <a:pPr algn="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Уоррен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</a:rPr>
              <a:t>Баффет</a:t>
            </a:r>
            <a:endParaRPr lang="ru-RU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dirty="0" smtClean="0"/>
              <a:t> </a:t>
            </a:r>
            <a:r>
              <a:rPr lang="ru-RU" sz="1800" dirty="0" smtClean="0"/>
              <a:t>  </a:t>
            </a:r>
          </a:p>
          <a:p>
            <a:pPr lvl="0" algn="just">
              <a:buNone/>
            </a:pPr>
            <a:r>
              <a:rPr lang="ru-RU" sz="2100" b="1" dirty="0" smtClean="0"/>
              <a:t>В государственном секторе оказание медицинских услуг строго ограничивается Стандартами оказания медицинской помощи и назначениями врача, тогда как в частном, пациент сам вправе выбирать медицинские услуги, способы лечения и диагностики </a:t>
            </a:r>
          </a:p>
          <a:p>
            <a:pPr lvl="0" algn="just">
              <a:buNone/>
            </a:pPr>
            <a:endParaRPr lang="ru-RU" sz="2000" i="1" dirty="0" smtClean="0"/>
          </a:p>
          <a:p>
            <a:pPr lvl="0" algn="just">
              <a:buNone/>
            </a:pPr>
            <a:r>
              <a:rPr lang="ru-RU" sz="2000" i="1" dirty="0" smtClean="0"/>
              <a:t>Предложение: законодательно закрепить норму, что оказание </a:t>
            </a:r>
            <a:r>
              <a:rPr lang="ru-RU" sz="2000" i="1" dirty="0" err="1" smtClean="0"/>
              <a:t>инвазивных</a:t>
            </a:r>
            <a:r>
              <a:rPr lang="ru-RU" sz="2000" i="1" dirty="0" smtClean="0"/>
              <a:t>  медицинских вмешательств (</a:t>
            </a:r>
            <a:r>
              <a:rPr lang="ru-RU" sz="2000" i="1" dirty="0" err="1" smtClean="0"/>
              <a:t>вмешательств</a:t>
            </a:r>
            <a:r>
              <a:rPr lang="ru-RU" sz="2000" i="1" dirty="0" smtClean="0"/>
              <a:t>, изменяющих функционирование и естественное реагирование систем организма), кроме диагностических,  может быть только при наличии показаний и назначении врача. Назначение </a:t>
            </a:r>
            <a:r>
              <a:rPr lang="ru-RU" sz="2000" i="1" dirty="0" err="1" smtClean="0"/>
              <a:t>инвазивых</a:t>
            </a:r>
            <a:r>
              <a:rPr lang="ru-RU" sz="2000" i="1" dirty="0" smtClean="0"/>
              <a:t> вмешательств может быть только после выполнения всех диагностических и консультационных мероприятий, включённых в Стандарт оказания помощи. </a:t>
            </a:r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ru-RU" dirty="0" smtClean="0"/>
              <a:t>Недостаточность информирования о здоровье конкретного пациента в частной клинике</a:t>
            </a:r>
          </a:p>
          <a:p>
            <a:pPr lvl="0" algn="ctr">
              <a:buNone/>
            </a:pPr>
            <a:r>
              <a:rPr lang="ru-RU" dirty="0" smtClean="0"/>
              <a:t>В территориальных ЛПУ есть медицинская карта, в которую вносятся данные об обращении пациента  за несколько лет, что позволяет врачам не только  отследить динамику, но и увидеть сопутствующие заболевания, а это фактор правильности постановки диагноза и назначения лечения.</a:t>
            </a:r>
          </a:p>
          <a:p>
            <a:pPr lvl="0"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Предложение: Организовать доступ всех частных медицинских учреждений региона, к электронным медицинским картам в режиме </a:t>
            </a:r>
            <a:r>
              <a:rPr lang="ru-RU" i="1" dirty="0" err="1" smtClean="0"/>
              <a:t>онлайн</a:t>
            </a:r>
            <a:r>
              <a:rPr lang="ru-RU" i="1" dirty="0" smtClean="0"/>
              <a:t>.</a:t>
            </a:r>
          </a:p>
          <a:p>
            <a:pPr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>
              <a:buNone/>
            </a:pPr>
            <a:r>
              <a:rPr lang="ru-RU" sz="2400" dirty="0" smtClean="0"/>
              <a:t>Деятельность частных клиник подпадает под закон «О защите прав потребителя», который  предъявляет требования к гарантиям оказания услуг, а так же функциональности предмета оказания услуг, что невозможно по отношению к здоровью человека. </a:t>
            </a:r>
            <a:endParaRPr lang="ru-RU" sz="1100" dirty="0" smtClean="0"/>
          </a:p>
          <a:p>
            <a:pPr algn="ctr">
              <a:buNone/>
            </a:pPr>
            <a:endParaRPr lang="ru-RU" sz="11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323-ФЗ, Ст. 84:  </a:t>
            </a:r>
            <a:r>
              <a:rPr lang="ru-RU" sz="2000" dirty="0" smtClean="0"/>
              <a:t>«8. К отношениям, связанным с оказанием платных медицинских услуг, применяются положения Закона Российской Федерации от 7 февраля 1992 года N 2300-1 "О защите прав потребителей".</a:t>
            </a:r>
          </a:p>
          <a:p>
            <a:pPr algn="ctr">
              <a:buNone/>
            </a:pPr>
            <a:endParaRPr lang="ru-RU" sz="1100" i="1" dirty="0" smtClean="0"/>
          </a:p>
          <a:p>
            <a:pPr algn="ctr">
              <a:buNone/>
            </a:pPr>
            <a:endParaRPr lang="ru-RU" sz="1100" i="1" dirty="0" smtClean="0"/>
          </a:p>
          <a:p>
            <a:pPr algn="ctr">
              <a:buNone/>
            </a:pPr>
            <a:endParaRPr lang="ru-RU" sz="1100" i="1" dirty="0" smtClean="0"/>
          </a:p>
          <a:p>
            <a:pPr algn="ctr">
              <a:buNone/>
            </a:pPr>
            <a:r>
              <a:rPr lang="ru-RU" sz="2000" i="1" dirty="0" smtClean="0"/>
              <a:t> Предложение: вывести частный медицинский бизнес из сферы «потребления услуг».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dirty="0" smtClean="0"/>
              <a:t>      Закон РФ от 07.02.1992 N 2300-1</a:t>
            </a:r>
            <a:br>
              <a:rPr lang="ru-RU" sz="6400" dirty="0" smtClean="0"/>
            </a:br>
            <a:r>
              <a:rPr lang="ru-RU" sz="6400" dirty="0" smtClean="0"/>
              <a:t>"О защите прав потребителей»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Определения:</a:t>
            </a:r>
          </a:p>
          <a:p>
            <a:pPr algn="ctr">
              <a:buNone/>
            </a:pPr>
            <a:r>
              <a:rPr lang="ru-RU" sz="5600" dirty="0" smtClean="0"/>
              <a:t>недостаток товара (работы, услуги) - несоответствие товара (работы, услуги) или обязательным требованиям, предусмотренным законом либо в установленном им порядке, или условиям договора (при их отсутствии или неполноте условий обычно предъявляемым требованиям</a:t>
            </a:r>
            <a:r>
              <a:rPr lang="ru-RU" sz="5600" u="sng" dirty="0" smtClean="0"/>
              <a:t>), или целям, </a:t>
            </a:r>
            <a:r>
              <a:rPr lang="ru-RU" sz="5600" dirty="0" smtClean="0"/>
              <a:t>для которых товар (работа, </a:t>
            </a:r>
            <a:r>
              <a:rPr lang="ru-RU" sz="5600" u="sng" dirty="0" smtClean="0"/>
              <a:t>услуга) такого рода обычно используется</a:t>
            </a:r>
            <a:r>
              <a:rPr lang="ru-RU" sz="5600" dirty="0" smtClean="0"/>
              <a:t>, или </a:t>
            </a:r>
            <a:r>
              <a:rPr lang="ru-RU" sz="5600" u="sng" dirty="0" smtClean="0"/>
              <a:t>целям</a:t>
            </a:r>
            <a:r>
              <a:rPr lang="ru-RU" sz="5600" dirty="0" smtClean="0"/>
              <a:t>, </a:t>
            </a:r>
            <a:r>
              <a:rPr lang="ru-RU" sz="5600" u="sng" dirty="0" smtClean="0"/>
              <a:t>о которых продавец (исполнитель) был поставлен в известность потребителем при заключении договора</a:t>
            </a:r>
            <a:r>
              <a:rPr lang="ru-RU" sz="5600" dirty="0" smtClean="0"/>
              <a:t>, или образцу и (или) описанию при продаже товара по образцу и (или) по описанию;</a:t>
            </a:r>
          </a:p>
          <a:p>
            <a:pPr algn="ctr">
              <a:buNone/>
            </a:pPr>
            <a:r>
              <a:rPr lang="ru-RU" sz="5600" dirty="0" smtClean="0"/>
              <a:t>существенный недостаток товара (работы, услуги) - </a:t>
            </a:r>
            <a:r>
              <a:rPr lang="ru-RU" sz="5600" u="sng" dirty="0" smtClean="0"/>
              <a:t>неустранимый недостаток </a:t>
            </a:r>
            <a:r>
              <a:rPr lang="ru-RU" sz="5600" dirty="0" smtClean="0"/>
              <a:t>или недостаток, который не может быть устранен без несоразмерных расходов или затрат времени, или выявляется неоднократно, или проявляется вновь после его устранения, или другие подобные недостатки;</a:t>
            </a:r>
          </a:p>
          <a:p>
            <a:pPr algn="ctr">
              <a:buNone/>
            </a:pPr>
            <a:r>
              <a:rPr lang="ru-RU" sz="5600" u="sng" dirty="0" smtClean="0"/>
              <a:t>безопасность</a:t>
            </a:r>
            <a:r>
              <a:rPr lang="ru-RU" sz="5600" dirty="0" smtClean="0"/>
              <a:t> товара (работы</a:t>
            </a:r>
            <a:r>
              <a:rPr lang="ru-RU" sz="5600" u="sng" dirty="0" smtClean="0"/>
              <a:t>, услуги</a:t>
            </a:r>
            <a:r>
              <a:rPr lang="ru-RU" sz="5600" dirty="0" smtClean="0"/>
              <a:t>) - безопасность товара (работы, услуги) </a:t>
            </a:r>
            <a:r>
              <a:rPr lang="ru-RU" sz="5600" u="sng" dirty="0" smtClean="0"/>
              <a:t>для жизни</a:t>
            </a:r>
            <a:r>
              <a:rPr lang="ru-RU" sz="5600" dirty="0" smtClean="0"/>
              <a:t>, </a:t>
            </a:r>
            <a:r>
              <a:rPr lang="ru-RU" sz="5600" u="sng" dirty="0" smtClean="0"/>
              <a:t>здоровья</a:t>
            </a:r>
            <a:r>
              <a:rPr lang="ru-RU" sz="5600" dirty="0" smtClean="0"/>
              <a:t>, имущества потребителя и окружающей среды при обычных условиях его использования, хранения, транспортировки и утилизации, а также безопасность процесса выполнения работы (оказания услуги)</a:t>
            </a:r>
          </a:p>
          <a:p>
            <a:pPr algn="ctr">
              <a:buNone/>
            </a:pPr>
            <a:endParaRPr lang="ru-RU" sz="5600" dirty="0" smtClean="0"/>
          </a:p>
          <a:p>
            <a:pPr algn="ctr">
              <a:buNone/>
            </a:pPr>
            <a:r>
              <a:rPr lang="ru-RU" sz="4800" i="1" dirty="0" smtClean="0"/>
              <a:t>*ДЕЛИКТНАЯ  ОТВЕТСТВЕННОСТЬ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400" dirty="0" smtClean="0"/>
              <a:t>Ст.4 </a:t>
            </a:r>
          </a:p>
          <a:p>
            <a:pPr algn="ctr">
              <a:buNone/>
            </a:pPr>
            <a:r>
              <a:rPr lang="ru-RU" sz="6400" dirty="0" smtClean="0"/>
              <a:t>Если продавец (исполнитель) при заключении договора был поставлен потребителем в известность о конкретных целях приобретения товара (выполнения работы, оказания услуги), продавец (исполнитель) </a:t>
            </a:r>
            <a:r>
              <a:rPr lang="ru-RU" sz="6400" u="sng" dirty="0" smtClean="0"/>
              <a:t>обязан </a:t>
            </a:r>
            <a:r>
              <a:rPr lang="ru-RU" sz="6400" dirty="0" smtClean="0"/>
              <a:t>передать потребителю товар (выполнить работу, </a:t>
            </a:r>
            <a:r>
              <a:rPr lang="ru-RU" sz="6400" u="sng" dirty="0" smtClean="0"/>
              <a:t>оказать услугу</a:t>
            </a:r>
            <a:r>
              <a:rPr lang="ru-RU" sz="6400" dirty="0" smtClean="0"/>
              <a:t>), пригодный для использования </a:t>
            </a:r>
            <a:r>
              <a:rPr lang="ru-RU" sz="6400" u="sng" dirty="0" smtClean="0"/>
              <a:t>в соответствии с этими целями</a:t>
            </a:r>
            <a:r>
              <a:rPr lang="ru-RU" sz="6400" dirty="0" smtClean="0"/>
              <a:t>.</a:t>
            </a:r>
          </a:p>
          <a:p>
            <a:pPr algn="ctr">
              <a:buNone/>
            </a:pPr>
            <a:endParaRPr lang="ru-RU" sz="5500" dirty="0" smtClean="0"/>
          </a:p>
          <a:p>
            <a:pPr algn="ctr">
              <a:buNone/>
            </a:pPr>
            <a:r>
              <a:rPr lang="ru-RU" sz="5500" dirty="0" smtClean="0"/>
              <a:t>Ст. 29</a:t>
            </a:r>
          </a:p>
          <a:p>
            <a:pPr>
              <a:buNone/>
            </a:pPr>
            <a:r>
              <a:rPr lang="ru-RU" sz="5500" dirty="0" smtClean="0"/>
              <a:t>1. Потребитель при обнаружении недостатков выполненной работы (оказанной услуги) вправе по своему выбору потребовать:</a:t>
            </a:r>
          </a:p>
          <a:p>
            <a:r>
              <a:rPr lang="ru-RU" sz="5500" dirty="0" smtClean="0"/>
              <a:t>безвозмездного </a:t>
            </a:r>
            <a:r>
              <a:rPr lang="ru-RU" sz="5500" u="sng" dirty="0" smtClean="0"/>
              <a:t>устранения недостатков </a:t>
            </a:r>
            <a:r>
              <a:rPr lang="ru-RU" sz="5500" dirty="0" smtClean="0"/>
              <a:t>выполненной работы (оказанной услуги);</a:t>
            </a:r>
          </a:p>
          <a:p>
            <a:r>
              <a:rPr lang="ru-RU" sz="5500" dirty="0" smtClean="0"/>
              <a:t>соответствующего уменьшения цены выполненной работы (оказанной услуги);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Статья 35. Выполнение работы из материала (с вещью) потребителя</a:t>
            </a:r>
          </a:p>
          <a:p>
            <a:pPr>
              <a:buNone/>
            </a:pPr>
            <a:r>
              <a:rPr lang="ru-RU" dirty="0" smtClean="0"/>
              <a:t>1. Если </a:t>
            </a:r>
            <a:r>
              <a:rPr lang="ru-RU" u="sng" dirty="0" smtClean="0"/>
              <a:t>работа выполняется полностью или частично из материала (с вещью) потребителя</a:t>
            </a:r>
            <a:r>
              <a:rPr lang="ru-RU" dirty="0" smtClean="0"/>
              <a:t>, исполнитель отвечает за сохранность этого материала (вещи) и правильное его использование.</a:t>
            </a:r>
          </a:p>
          <a:p>
            <a:pPr>
              <a:buNone/>
            </a:pPr>
            <a:r>
              <a:rPr lang="ru-RU" dirty="0" smtClean="0"/>
              <a:t>Исполнитель обязан:</a:t>
            </a:r>
          </a:p>
          <a:p>
            <a:pPr>
              <a:buNone/>
            </a:pPr>
            <a:r>
              <a:rPr lang="ru-RU" dirty="0" smtClean="0"/>
              <a:t>предупредить потребителя о непригодности или недоброкачественности переданного потребителем материала (вещи);</a:t>
            </a:r>
          </a:p>
          <a:p>
            <a:pPr>
              <a:buNone/>
            </a:pPr>
            <a:r>
              <a:rPr lang="ru-RU" dirty="0" smtClean="0"/>
              <a:t>представить отчет об израсходовании материала и возвратить его остаток.</a:t>
            </a:r>
          </a:p>
          <a:p>
            <a:pPr>
              <a:buNone/>
            </a:pPr>
            <a:r>
              <a:rPr lang="ru-RU" b="1" dirty="0" smtClean="0"/>
              <a:t>Статья 36. Обязанность исполнителя информировать потребителя об обстоятельствах, которые могут повлиять на качество выполняемой работы (оказываемой услуги) или повлечь за собой невозможность ее завершения в срок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Исполнитель обязан своевременно информировать потребителя о том, что соблюдение указаний потребителя и иные обстоятельства, зависящие от потребителя, могут снизить качество выполняемой работы (оказываемой услуги) или повлечь за собой </a:t>
            </a:r>
            <a:r>
              <a:rPr lang="ru-RU" u="sng" dirty="0" smtClean="0"/>
              <a:t>невозможность ее завершения в срок.</a:t>
            </a:r>
          </a:p>
          <a:p>
            <a:pPr>
              <a:buNone/>
            </a:pPr>
            <a:endParaRPr lang="ru-RU" u="sng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ВНИМАНИЕ!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2428868"/>
            <a:ext cx="6572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ЗДОРОВЬЕ</a:t>
            </a:r>
            <a:r>
              <a:rPr lang="ru-RU" dirty="0" smtClean="0"/>
              <a:t> - состояние физического, психического и социального благополучия человека, при котором отсутствуют заболевания, а также расстройства функций органов и систем организма.  (323-ФЗ, ст. 2)</a:t>
            </a:r>
          </a:p>
          <a:p>
            <a:pPr algn="just"/>
            <a:endParaRPr lang="ru-RU" sz="1200" dirty="0"/>
          </a:p>
          <a:p>
            <a:pPr algn="just"/>
            <a:r>
              <a:rPr lang="ru-RU" dirty="0"/>
              <a:t>Право на охрану здоровья обеспечивается охраной окружающей среды, созданием безопасных условий труда, благоприятных условий труда, быта, отдыха, воспитания и обучения граждан, производством и реализацией продуктов питания соответствующего качества, качественных, безопасных и доступных лекарственных препаратов, а также оказанием доступной и качественной медицинской </a:t>
            </a:r>
            <a:r>
              <a:rPr lang="ru-RU" dirty="0" smtClean="0"/>
              <a:t>помощи (323-ФЗ, ст. 18)</a:t>
            </a:r>
            <a:endParaRPr lang="ru-RU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285991"/>
            <a:ext cx="6286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МЕДИЦИНСКАЯ ПОМОЩЬ </a:t>
            </a:r>
            <a:r>
              <a:rPr lang="ru-RU" dirty="0" smtClean="0"/>
              <a:t>- </a:t>
            </a:r>
            <a:r>
              <a:rPr lang="ru-RU" b="1" i="1" u="sng" dirty="0" smtClean="0"/>
              <a:t>комплекс мероприятий</a:t>
            </a:r>
            <a:r>
              <a:rPr lang="ru-RU" dirty="0" smtClean="0"/>
              <a:t>, направленных на поддержание и (или) восстановление здоровья и включающих в себя предоставление медицинских услуг. </a:t>
            </a:r>
            <a:r>
              <a:rPr lang="ru-RU" sz="1200" dirty="0" smtClean="0"/>
              <a:t>(323-ФЗ, ст. 2)</a:t>
            </a:r>
          </a:p>
          <a:p>
            <a:pPr algn="just"/>
            <a:r>
              <a:rPr lang="ru-RU" b="1" dirty="0" smtClean="0"/>
              <a:t>МЕДИЦИНСКАЯ УСЛУГА  </a:t>
            </a:r>
            <a:r>
              <a:rPr lang="ru-RU" dirty="0" smtClean="0"/>
              <a:t>- медицинское вмешательство или комплекс медицинских вмешательств, направленных на профилактику, диагностику и лечение заболеваний, медицинскую реабилитацию и имеющих самостоятельное законченное значение </a:t>
            </a:r>
            <a:r>
              <a:rPr lang="ru-RU" sz="1200" dirty="0" smtClean="0"/>
              <a:t>(323-ФЗ, ст. 2)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323-ФЗ</a:t>
            </a:r>
          </a:p>
          <a:p>
            <a:pPr algn="ctr">
              <a:buNone/>
            </a:pPr>
            <a:r>
              <a:rPr lang="ru-RU" b="1" dirty="0" smtClean="0"/>
              <a:t>Статья 27. Обязанности граждан в сфере охраны здоровья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Граждане обязаны заботиться о сохранении своего здоровья.</a:t>
            </a:r>
          </a:p>
          <a:p>
            <a:pPr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29058" y="1428736"/>
            <a:ext cx="2571768" cy="2643206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ФОНД «ТРИОНИКС»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428736"/>
            <a:ext cx="2428892" cy="3143272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728" y="1500174"/>
            <a:ext cx="24288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/>
              <a:t>Повышение квалификации </a:t>
            </a:r>
          </a:p>
          <a:p>
            <a:pPr algn="ctr"/>
            <a:r>
              <a:rPr lang="ru-RU" sz="1400" b="1" i="1" dirty="0" smtClean="0"/>
              <a:t>и переподготовка:</a:t>
            </a:r>
          </a:p>
          <a:p>
            <a:pPr algn="ctr"/>
            <a:endParaRPr lang="ru-RU" sz="1000" b="1" i="1" dirty="0" smtClean="0"/>
          </a:p>
          <a:p>
            <a:pPr>
              <a:buFont typeface="Wingdings" pitchFamily="2" charset="2"/>
              <a:buChar char="§"/>
            </a:pPr>
            <a:r>
              <a:rPr lang="ru-RU" sz="900" b="1" dirty="0" smtClean="0"/>
              <a:t>      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работников образования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психологов, социальных педагогов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специалистов по социальной  </a:t>
            </a:r>
          </a:p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 работе  и реабилитации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</a:t>
            </a:r>
            <a:r>
              <a:rPr lang="ru-RU" sz="900" b="1" dirty="0" err="1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тьюторов</a:t>
            </a:r>
            <a:endParaRPr lang="ru-RU" sz="900" b="1" dirty="0" smtClean="0">
              <a:solidFill>
                <a:schemeClr val="accent6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специалистов по инклюзии и </a:t>
            </a:r>
          </a:p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  организации доступной среды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специалистов информационной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и    </a:t>
            </a:r>
          </a:p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 физической  безопасности</a:t>
            </a:r>
            <a:endParaRPr lang="ru-RU" sz="900" b="1" dirty="0" smtClean="0">
              <a:solidFill>
                <a:schemeClr val="accent6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инженеров информационных  </a:t>
            </a:r>
          </a:p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 систем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специалистов по управлению  </a:t>
            </a:r>
          </a:p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 персоналом и кадровых служб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специалистов государственного и </a:t>
            </a:r>
          </a:p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 муниципального управления</a:t>
            </a:r>
          </a:p>
          <a:p>
            <a:pPr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госслужащих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72264" y="1428736"/>
            <a:ext cx="2428892" cy="3143272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29058" y="1428736"/>
            <a:ext cx="25717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/>
              <a:t>Модульные тематические занятия,</a:t>
            </a:r>
          </a:p>
          <a:p>
            <a:pPr algn="ctr"/>
            <a:r>
              <a:rPr lang="ru-RU" sz="1400" b="1" i="1" dirty="0" smtClean="0"/>
              <a:t> лекции, семинары, тренинги, круглые столы, конференции</a:t>
            </a:r>
          </a:p>
          <a:p>
            <a:pPr algn="ctr"/>
            <a:endParaRPr lang="ru-RU" sz="800" b="1" i="1" dirty="0" smtClean="0"/>
          </a:p>
          <a:p>
            <a:pPr algn="ctr"/>
            <a:r>
              <a:rPr lang="ru-RU" sz="800" b="1" i="1" dirty="0" smtClean="0"/>
              <a:t> </a:t>
            </a:r>
            <a:r>
              <a:rPr lang="ru-RU" sz="1000" dirty="0" smtClean="0"/>
              <a:t>для специалистов:</a:t>
            </a:r>
          </a:p>
          <a:p>
            <a:pPr lvl="1">
              <a:buFont typeface="Wingdings" pitchFamily="2" charset="2"/>
              <a:buChar char="§"/>
            </a:pPr>
            <a:r>
              <a:rPr lang="ru-RU" sz="1000" dirty="0" smtClean="0"/>
              <a:t>   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социальной сферы</a:t>
            </a:r>
          </a:p>
          <a:p>
            <a:pPr lvl="1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образования</a:t>
            </a:r>
          </a:p>
          <a:p>
            <a:pPr lvl="1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здравоохранения</a:t>
            </a:r>
          </a:p>
          <a:p>
            <a:pPr lvl="1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управленческих кадров </a:t>
            </a:r>
          </a:p>
          <a:p>
            <a:pPr lvl="1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собственников малого </a:t>
            </a:r>
          </a:p>
          <a:p>
            <a:pPr lvl="1"/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бизнеса</a:t>
            </a:r>
          </a:p>
          <a:p>
            <a:pPr lvl="1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безопасности</a:t>
            </a:r>
            <a:endParaRPr lang="ru-RU" sz="900" b="1" dirty="0" smtClean="0">
              <a:solidFill>
                <a:schemeClr val="accent6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  <a:ea typeface="Batang" pitchFamily="18" charset="-127"/>
              </a:rPr>
              <a:t> </a:t>
            </a: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  <a:ea typeface="Batang" pitchFamily="18" charset="-127"/>
              </a:rPr>
              <a:t>тематические лектории для частных лиц</a:t>
            </a:r>
            <a:endParaRPr lang="ru-RU" sz="1000" dirty="0">
              <a:solidFill>
                <a:schemeClr val="accent6">
                  <a:lumMod val="50000"/>
                </a:schemeClr>
              </a:solidFill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1571612"/>
            <a:ext cx="24288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/>
              <a:t>Научно-методическое обеспечение деятельности в сфере: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государственного и  </a:t>
            </a:r>
          </a:p>
          <a:p>
            <a:pPr marL="144000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муниципального управления</a:t>
            </a:r>
            <a:endParaRPr lang="ru-RU" sz="900" b="1" dirty="0" smtClean="0">
              <a:solidFill>
                <a:schemeClr val="accent6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медицинского права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ru-RU" sz="900" b="1" dirty="0" err="1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конфликтологии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и медиации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образования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психологии и психологического </a:t>
            </a:r>
          </a:p>
          <a:p>
            <a:pPr marL="144000"/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консультирования, социологии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социальной работы, </a:t>
            </a:r>
          </a:p>
          <a:p>
            <a:pPr marL="144000"/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реабилитации и инклюзии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информационной и </a:t>
            </a:r>
          </a:p>
          <a:p>
            <a:pPr marL="144000"/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информационно-   </a:t>
            </a:r>
          </a:p>
          <a:p>
            <a:pPr marL="144000"/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психологической безопасности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ru-RU" sz="900" b="1" dirty="0" err="1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кибербезопасности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</a:t>
            </a:r>
          </a:p>
          <a:p>
            <a:pPr marL="144000">
              <a:buFont typeface="Wingdings" pitchFamily="2" charset="2"/>
              <a:buChar char="§"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безопасности детей в </a:t>
            </a:r>
          </a:p>
          <a:p>
            <a:pPr marL="144000"/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информационном  и социальном  </a:t>
            </a:r>
          </a:p>
          <a:p>
            <a:pPr marL="144000"/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пространстве</a:t>
            </a:r>
            <a:endParaRPr lang="ru-RU" sz="900" b="1" dirty="0">
              <a:solidFill>
                <a:schemeClr val="accent6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66" y="4643446"/>
            <a:ext cx="2357454" cy="1571636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00166" y="4786322"/>
            <a:ext cx="23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Центр медиации </a:t>
            </a:r>
          </a:p>
          <a:p>
            <a:pPr algn="ctr"/>
            <a:r>
              <a:rPr lang="ru-RU" sz="1200" b="1" i="1" dirty="0" smtClean="0"/>
              <a:t>и досудебного решения конфликтных ситуаций и споров участников образовательной, медицинской и социальной сферы</a:t>
            </a:r>
            <a:endParaRPr lang="ru-RU" sz="1200" b="1" i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4643446"/>
            <a:ext cx="2286016" cy="1571636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643702" y="4643447"/>
            <a:ext cx="228601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Консультационные услуги, консалтинг, разработка организационно-распорядительной документации, регламентов; разработка и внедрение технологических процессов в управлении </a:t>
            </a:r>
            <a:r>
              <a:rPr lang="ru-RU" sz="1100" b="1" i="1" dirty="0" smtClean="0"/>
              <a:t>, организация деятельности</a:t>
            </a:r>
            <a:endParaRPr lang="ru-RU" sz="1100" b="1" i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29058" y="5072074"/>
            <a:ext cx="2643206" cy="1143008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29058" y="5143512"/>
            <a:ext cx="264320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Социальные проекты 2019 год:</a:t>
            </a:r>
          </a:p>
          <a:p>
            <a:pPr algn="ctr"/>
            <a:r>
              <a:rPr lang="ru-RU" sz="900" b="1" dirty="0" smtClean="0">
                <a:latin typeface="Batang" pitchFamily="18" charset="-127"/>
                <a:ea typeface="Batang" pitchFamily="18" charset="-127"/>
              </a:rPr>
              <a:t>«</a:t>
            </a:r>
            <a:r>
              <a:rPr lang="ru-RU" sz="900" b="1" dirty="0" err="1" smtClean="0">
                <a:latin typeface="Batang" pitchFamily="18" charset="-127"/>
                <a:ea typeface="Batang" pitchFamily="18" charset="-127"/>
              </a:rPr>
              <a:t>Кибербезопасность</a:t>
            </a:r>
            <a:r>
              <a:rPr lang="ru-RU" sz="900" b="1" dirty="0" smtClean="0">
                <a:latin typeface="Batang" pitchFamily="18" charset="-127"/>
                <a:ea typeface="Batang" pitchFamily="18" charset="-127"/>
              </a:rPr>
              <a:t> детей и подростков»</a:t>
            </a:r>
          </a:p>
          <a:p>
            <a:pPr algn="ctr"/>
            <a:r>
              <a:rPr lang="ru-RU" sz="900" b="1" dirty="0" smtClean="0">
                <a:latin typeface="Batang" pitchFamily="18" charset="-127"/>
                <a:ea typeface="Batang" pitchFamily="18" charset="-127"/>
              </a:rPr>
              <a:t>«Реабилитация профессии врача в регионе» </a:t>
            </a:r>
          </a:p>
          <a:p>
            <a:pPr algn="ctr"/>
            <a:r>
              <a:rPr lang="ru-RU" sz="900" b="1" dirty="0" smtClean="0">
                <a:latin typeface="Batang" pitchFamily="18" charset="-127"/>
                <a:ea typeface="Batang" pitchFamily="18" charset="-127"/>
              </a:rPr>
              <a:t>«Центр медицинского права и информации»</a:t>
            </a:r>
          </a:p>
          <a:p>
            <a:pPr algn="ctr"/>
            <a:r>
              <a:rPr lang="ru-RU" sz="900" b="1" dirty="0" smtClean="0">
                <a:latin typeface="Batang" pitchFamily="18" charset="-127"/>
                <a:ea typeface="Batang" pitchFamily="18" charset="-127"/>
              </a:rPr>
              <a:t>«Ты ответственен за своё здоровье!»</a:t>
            </a:r>
            <a:endParaRPr lang="ru-RU" sz="9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6" name="Рисунок 15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4143380"/>
            <a:ext cx="714380" cy="7143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29058" y="4786323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8-915-516-62-91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«Постулаты» современного понимания медицинской помощи: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МЕДИЦИНСКОЕ ВМЕШАТЕЛЬСТВО</a:t>
            </a:r>
          </a:p>
          <a:p>
            <a:pPr algn="just">
              <a:buNone/>
            </a:pPr>
            <a:r>
              <a:rPr lang="ru-RU" dirty="0" smtClean="0"/>
              <a:t>    равно </a:t>
            </a:r>
            <a:r>
              <a:rPr lang="ru-RU" b="1" dirty="0" smtClean="0"/>
              <a:t>ИНТЕРВЕНЦИИ</a:t>
            </a:r>
            <a:r>
              <a:rPr lang="ru-RU" dirty="0" smtClean="0"/>
              <a:t> в живую биологическую систему, законы и индивидуальные особенности которой до сих пор не полностью изучены и не могут быть познаны в связи с постоянными изменениями самой системы.</a:t>
            </a:r>
          </a:p>
          <a:p>
            <a:pPr algn="just">
              <a:buNone/>
            </a:pPr>
            <a:r>
              <a:rPr lang="ru-RU" dirty="0" smtClean="0"/>
              <a:t>   Врач может предположить последствия вмешательства, но никогда не может гарантировать результат.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«Постулаты» современного понимания медицинской помощи: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Без принятия Этики человеческой жизни, Этики помощи, Этики болезни, смерти и умирания</a:t>
            </a:r>
          </a:p>
          <a:p>
            <a:pPr algn="ctr">
              <a:buNone/>
            </a:pPr>
            <a:r>
              <a:rPr lang="ru-RU" dirty="0" smtClean="0"/>
              <a:t>   невозможно решение конфликта интересов человека-пациента, человека-врача, человека-бизнесмена.</a:t>
            </a:r>
          </a:p>
          <a:p>
            <a:pPr algn="ctr">
              <a:buNone/>
            </a:pPr>
            <a:r>
              <a:rPr lang="ru-RU" dirty="0" smtClean="0"/>
              <a:t>Отсутствие чёткого понимания что есть жизнь, здоровье, болезнь, помощь, кто ответственен  за это - приводит к бесконечным спекуляциям, конфликтам и беспомощности всех сторон как процесса оказания медицинской помощи, так и сохранения здоровья в целом.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то, что Курской области  НЕТ 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hlinkClick r:id="rId2"/>
              </a:rPr>
              <a:t>Национальном союзе региональных объединений частной системы здравоохранения</a:t>
            </a:r>
            <a:r>
              <a:rPr lang="ru-RU" dirty="0" smtClean="0"/>
              <a:t>, заявляющем, что: </a:t>
            </a:r>
          </a:p>
          <a:p>
            <a:pPr fontAlgn="base">
              <a:buNone/>
            </a:pPr>
            <a:r>
              <a:rPr lang="ru-RU" dirty="0" smtClean="0"/>
              <a:t>Трудности возникают уже на этапе получения </a:t>
            </a:r>
            <a:r>
              <a:rPr lang="ru-RU" dirty="0" err="1" smtClean="0"/>
              <a:t>санэпидзаключения</a:t>
            </a:r>
            <a:r>
              <a:rPr lang="ru-RU" dirty="0" smtClean="0"/>
              <a:t> и лицензии на медицинскую деятельность:</a:t>
            </a:r>
          </a:p>
          <a:p>
            <a:pPr fontAlgn="base"/>
            <a:r>
              <a:rPr lang="ru-RU" dirty="0" smtClean="0"/>
              <a:t>1. Неоднозначная, а часто и противоречивая трактовка норм </a:t>
            </a:r>
            <a:r>
              <a:rPr lang="ru-RU" dirty="0" err="1" smtClean="0"/>
              <a:t>СанПин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2. Устаревшие и избыточные  требования </a:t>
            </a:r>
            <a:r>
              <a:rPr lang="ru-RU" dirty="0" err="1" smtClean="0"/>
              <a:t>СанПин</a:t>
            </a:r>
            <a:r>
              <a:rPr lang="ru-RU" dirty="0" smtClean="0"/>
              <a:t> к площадям рабочих и вспомогательных помещений;</a:t>
            </a:r>
          </a:p>
          <a:p>
            <a:pPr fontAlgn="base"/>
            <a:r>
              <a:rPr lang="ru-RU" dirty="0" smtClean="0"/>
              <a:t>3. Отсутствие порядков оснащения на некоторые виды деятельности;</a:t>
            </a:r>
          </a:p>
          <a:p>
            <a:pPr fontAlgn="base"/>
            <a:r>
              <a:rPr lang="ru-RU" dirty="0" smtClean="0"/>
              <a:t>4. Завышенные требования на часть видов деятельности, для которых порядок оснащения прописан;</a:t>
            </a:r>
          </a:p>
          <a:p>
            <a:pPr fontAlgn="base"/>
            <a:r>
              <a:rPr lang="ru-RU" dirty="0" smtClean="0"/>
              <a:t>5. Необоснованно «затянутые» сроки рассмотрения и выдачи разрешающих документов.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ТЕМАТИКА МОДУЛЬНЫХ ЗАНЯТИЙ ДЛЯ ТОП-МЕНЕДЖЕРОВ И СПЕЦИАЛИСТОВ ЧАСТНОГО МЕДИЦИНСКОГО БИЗНЕСА:</a:t>
            </a:r>
            <a:endParaRPr lang="ru-RU" sz="24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428728" y="1571612"/>
            <a:ext cx="7280304" cy="47863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Медицинский бизнес:  Стратегическое планирование. Определение Целей, Задач частного медицинского учреждения </a:t>
            </a:r>
          </a:p>
          <a:p>
            <a:pPr lvl="0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Сопоставление желаемого и реального, проведение </a:t>
            </a:r>
            <a:r>
              <a:rPr lang="ru-RU" sz="1050" dirty="0" err="1" smtClean="0">
                <a:solidFill>
                  <a:schemeClr val="accent6">
                    <a:lumMod val="50000"/>
                  </a:schemeClr>
                </a:solidFill>
              </a:rPr>
              <a:t>пилотного</a:t>
            </a:r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 исследования  потребности  населения в определённых видах услуг,  сбор информации об уже имеющихся/планируемых услугах у конкурентов, анализ информации.</a:t>
            </a:r>
          </a:p>
          <a:p>
            <a:pPr lvl="0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 Риски  медицинского бизнеса. Стратегическое планирование деятельности. </a:t>
            </a:r>
          </a:p>
          <a:p>
            <a:pPr lvl="0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Поиск и планирование финансовых поступлений от проводимой деятельности  и  экономическое планирование. </a:t>
            </a:r>
          </a:p>
          <a:p>
            <a:pPr lvl="0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Определение  медицинских и сопутствующих видов деятельности  (проверка возможности осуществлять вид деятельности в соответствии: </a:t>
            </a:r>
          </a:p>
          <a:p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а) с законодательством, б) техническими возможностями, в) финансовыми затратами и рентабельностью)</a:t>
            </a:r>
          </a:p>
          <a:p>
            <a:pPr lvl="0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Планирование закупок  медицинского оборудования и мебели</a:t>
            </a:r>
          </a:p>
          <a:p>
            <a:pPr lvl="0"/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Кадровое планирование </a:t>
            </a:r>
          </a:p>
          <a:p>
            <a:pPr lvl="0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Разработка рабочей структуры медицинского учреждения (Структурные подразделения, инфраструктура, административный аппарат, зоны ответственности/деятельности подразделений, границы деятельности подразделений, связь с внешними структурами/организациями) </a:t>
            </a:r>
          </a:p>
          <a:p>
            <a:pPr lvl="0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Формирование административного аппарата. (Разработка должностных обязанностей, определение зон ответственности, полномочий, разработка  адекватных трудовых договоров, форм мотивации, рабочая нагрузка, компетенции) </a:t>
            </a:r>
          </a:p>
          <a:p>
            <a:pPr lvl="0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Разработка Регламентов  деятельности по каждой структуре. Разработка Регламента взаимодействия  структур.  </a:t>
            </a:r>
          </a:p>
          <a:p>
            <a:pPr lvl="0">
              <a:buFont typeface="Arial" pitchFamily="34" charset="0"/>
              <a:buChar char="•"/>
            </a:pPr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Электронный документооборот и медицинские информационные системы.  Совместимость с бухгалтерской информационной системой, совместимость с учётом доступа/контроля и т.д. Технические требования к системе(</a:t>
            </a:r>
            <a:r>
              <a:rPr lang="ru-RU" sz="1050" dirty="0" err="1" smtClean="0">
                <a:solidFill>
                  <a:schemeClr val="accent6">
                    <a:lumMod val="50000"/>
                  </a:schemeClr>
                </a:solidFill>
              </a:rPr>
              <a:t>ам</a:t>
            </a:r>
            <a:r>
              <a:rPr lang="ru-RU" sz="1050" dirty="0" smtClean="0">
                <a:solidFill>
                  <a:schemeClr val="accent6">
                    <a:lumMod val="50000"/>
                  </a:schemeClr>
                </a:solidFill>
              </a:rPr>
              <a:t>), обсуждение технической и экономической возможности подключения системы к региональным базам данных. Соответствие системы действующему законодательству в области защиты ПДН, здравоохранения, бухучёта. Разработка ТЗ на построение инженерно-информационной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ТЕМАТИКА МОДУЛЬНЫХ ЗАНЯТИЙ ДЛЯ ТОП-МЕНЕДЖЕРОВ И СПЕЦИАЛИСТОВ ЧАСТНОГО МЕДИЦИНСКОГО БИЗНЕСА: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507207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Инженерная система здания. Хозяйственная часть. Водоснабжение, Электрика, Противопожарные системы, лифтовое оборудование  и пр... - соответствие  действующему законодательству,  Разработка ОРД по правилам обслуживания сетей здания (инструкции, правила, должностные инструкции персонала, правила оформления и ведения (и состав) технической документации, периодичность проверок и обслуживания здания и пр.). Подбор и обучение персонала. Разработка ТД с определением должностных обязанностей, ответственности и мотивацией сотрудников на бережное отношение и сохранение инженерных систем.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Хозяйственная часть. Закупка  вспомогательных  товаров, систем и оборудования.  Стартовый расчёт. Заключение выгодных рамочных договоров с поставщиками. Соответствие закупаемого требованиям  </a:t>
            </a:r>
            <a:r>
              <a:rPr lang="ru-RU" sz="1900" dirty="0" err="1" smtClean="0">
                <a:solidFill>
                  <a:schemeClr val="accent6">
                    <a:lumMod val="50000"/>
                  </a:schemeClr>
                </a:solidFill>
              </a:rPr>
              <a:t>СанПин</a:t>
            </a:r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. Регламент заказа и закупки товаров.  Логистика  и учёт в медицинском учреждении.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Разработка системы и Регламентация специальных  санитарных режимов.  Выявление потребности в персонале, методах и средствах дезинфекции и  уборки. Регламент обращения с отходами. Разработка инструкций,  правил. Расчет потребности в средствах (тележки, контейнеры, </a:t>
            </a:r>
            <a:r>
              <a:rPr lang="ru-RU" sz="1900" dirty="0" err="1" smtClean="0">
                <a:solidFill>
                  <a:schemeClr val="accent6">
                    <a:lumMod val="50000"/>
                  </a:schemeClr>
                </a:solidFill>
              </a:rPr>
              <a:t>дезсредства</a:t>
            </a:r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). Разработка структуры обращения  отходов. Заключение договоров на вывоз и уничтожение отходов. Организация площадки отходов гр. А, мест хранения отходов гр. Б, В.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Разработка регламента технической службы (служба инженерных сетей здания, служба инженерно-информационной сети, обслуживание медицинской техники). Заключение договора на поверку средств измерения. Составление  базы данных оборудования, графиков поверки, планов закупки медицинского оборудования. Мониторинг новинок в медицинской  технике. Разработка и оформление необходимой документации на  оборудование и сети.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Регламентация  обработки ПДН и администрирование  системы защиты персональных данных и системы ОМС. Разработка инструкций, правил обработки персональных данных. Информирование пациентов о деятельности медицинского учреждения.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 Разработка правил и инструкций работы на медицинском  оборудовании (по  каждому виду оборудования). 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Разработка системы логистики  материальных средств в учреждении, материальная ответственность. Поиск оптимальных вариантов. Вычисление стартовой потребности  медицинского учреждения, вычисление годовых потребностей медицинского учреждения,  разработка учётной документации передвижения материальных ценностей.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Организация и проведение социально-маркетингового исследования для разработки плана рекламной кампании.  Корпоративный стиль. Реклама деятельности.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Новые технологии в обслуживании пациентов. Организация комфортной среды пребывания в медицинском учреждении.  </a:t>
            </a:r>
          </a:p>
          <a:p>
            <a:pPr lvl="0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Кадровое делопроизводство. СОУТ. Пожарная безопасность в ЛПУ. Охрана труда.  </a:t>
            </a:r>
          </a:p>
          <a:p>
            <a:pPr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ТЕМАТИКА МОДУЛЬНЫХ ЗАНЯТИЙ ДЛЯ ТОП-МЕНЕДЖЕРОВ И СПЕЦИАЛИСТОВ ЧАСТНОГО МЕДИЦИНСКОГО БИЗНЕСА: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1428728" y="1928802"/>
            <a:ext cx="72797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Лечебный процесс.  Определение и подбор кадров. Привлечение  зарекомендовавших и популярных врачей, обучение персонала. Обучение уникальным и востребованным методикам.  Психологическая сбивка коллектива. Обязательное обучение персонала правилам корпоративного поведения, соответствия лечения и диагностики  требованиям законодательства, предупреждение конфликтных ситуаций, правилам ведения медицинской  документации.  Мотивационная составляющая управления персоналом. </a:t>
            </a:r>
          </a:p>
          <a:p>
            <a:pPr lvl="0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Разработка плана мероприятий по  повышению качества и уровня обслуживания пациентов. Организация  выпуска информационных материалов для </a:t>
            </a:r>
            <a:r>
              <a:rPr lang="ru-RU" sz="1100" dirty="0" err="1" smtClean="0">
                <a:solidFill>
                  <a:schemeClr val="accent6">
                    <a:lumMod val="50000"/>
                  </a:schemeClr>
                </a:solidFill>
              </a:rPr>
              <a:t>мед.ицинского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 персонала. Мониторинг новинок и законодательства для информирования медицинского персонала. Организация внутренних конференций врачей с привлечением  ведущих специалистов. Выработка нового стиля работы. Психологические тренинги для врачей и медицинского персонала. </a:t>
            </a:r>
          </a:p>
          <a:p>
            <a:pPr lvl="0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Разработка и обсуждение политики контроля качества медицинской помощи, соответствующей требованиям законодательства, пожеланиям пациентов, юридической безопасности медицинского учреждения.  Разработка  договора с пациентом, информированных согласий и иных  документов, обеспечивающих юридическую безопасность медицинской деятельности </a:t>
            </a:r>
          </a:p>
          <a:p>
            <a:pPr lvl="0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Анализ информации и разработка  правил позиционирования медицинских услуг на рынке. Реклама деятельности. Построение системы  </a:t>
            </a:r>
            <a:r>
              <a:rPr lang="ru-RU" sz="1100" dirty="0" err="1" smtClean="0">
                <a:solidFill>
                  <a:schemeClr val="accent6">
                    <a:lumMod val="50000"/>
                  </a:schemeClr>
                </a:solidFill>
              </a:rPr>
              <a:t>частно-государственного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 взаимодействия. </a:t>
            </a:r>
          </a:p>
          <a:p>
            <a:pPr lvl="0"/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Разработка  комплексного подхода обслуживания пациента. Введение  отделения реабилитации и </a:t>
            </a:r>
            <a:r>
              <a:rPr lang="ru-RU" sz="1100" dirty="0" err="1" smtClean="0">
                <a:solidFill>
                  <a:schemeClr val="accent6">
                    <a:lumMod val="50000"/>
                  </a:schemeClr>
                </a:solidFill>
              </a:rPr>
              <a:t>преддиагностики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. Разработка Положения по отделениям, методологии, документарного сопровождения.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ТЕМАТИКА МОДУЛЬНЫХ ЗАНЯТИЙ ДЛЯ ТОП-МЕНЕДЖЕРОВ И СПЕЦИАЛИСТОВ ЧАСТНОГО МЕДИЦИНСКОГО БИЗНЕСА: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Разработка пакета документов,  регламентирующих медицинскую деятельность в соответствии с требованиями  законодательства и адаптация к  целям  и задачам  учреждения.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Пакеты: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лицензионные требования,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платные услуги,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оборот лекарственных средств, аптека,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оборот наркотических средств,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оборот медицинской техники,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безопасность медицинской деятельности,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контроль качества и работа с обращениями пациентов,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обработка персональных данных,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оформление медицинской документации,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обращение отходов,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оформление трудовых отношений с работниками,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оформление правоотношений с пациентами, включая  ДМС, ОМС, оформление листков нетрудоспособности, выписки лекарственных средств,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 для кабинетов физиотерапии, лазера, рентгена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по организации операционного дела,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по организации пребывания в стационаре,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по организации питания пациентов,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по организации деятельности прачечной, дезинфекционного отделения,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по  организации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дезрежима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(по разным уровням).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по инженерным сетям, включая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пожарнуюбезопасность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которые необходимы для проверки  надзорными органами.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Пакет документов для проверки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Росздравнадзором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ТЕМАТИКА МОДУЛЬНЫХ ЗАНЯТИЙ ДЛЯ ТОП-МЕНЕДЖЕРОВ И СПЕЦИАЛИСТОВ ЧАСТНОГО МЕДИЦИНСКОГО БИЗНЕСА: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748226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Разработка Регламента диспетчерской и алгоритмов работы диспетчеров. Регулярное информирование  диспетчерской службы об услугах и правилах направления пациентов к врачам. Расчёт потребности  в диспетчерских местах, графике работы. Интернет-запись. Запись через портал </a:t>
            </a:r>
            <a:r>
              <a:rPr lang="ru-RU" sz="3700" dirty="0" err="1" smtClean="0">
                <a:solidFill>
                  <a:schemeClr val="accent6">
                    <a:lumMod val="50000"/>
                  </a:schemeClr>
                </a:solidFill>
              </a:rPr>
              <a:t>Госуслуг</a:t>
            </a: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. Тренинги для работников диспетчерской службы Разработка регламента работы регистратуры, правил записи. Обучение работе в новых информационных системах. </a:t>
            </a:r>
          </a:p>
          <a:p>
            <a:pPr lvl="0"/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Организация комфортной работы регистратуры и записи пациентов. Обсуждение  должности «</a:t>
            </a:r>
            <a:r>
              <a:rPr lang="ru-RU" sz="3700" dirty="0" err="1" smtClean="0">
                <a:solidFill>
                  <a:schemeClr val="accent6">
                    <a:lumMod val="50000"/>
                  </a:schemeClr>
                </a:solidFill>
              </a:rPr>
              <a:t>врача-первичного</a:t>
            </a: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 диагноста (сортировщика)», расчёт экономической эффективности этой должности.  </a:t>
            </a:r>
          </a:p>
          <a:p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Создание и поддержание в актуальном состоянии баз данных (мониторинг):  </a:t>
            </a:r>
            <a:b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-  врачей (документы, владение методами, график повышения квалификации, трудовые  договоры), </a:t>
            </a:r>
            <a:b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- медицинского оборудования (ТО, РУ, тех. документация), </a:t>
            </a:r>
            <a:b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- мониторинг лекарственных средств </a:t>
            </a:r>
            <a:b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- законодательства  в области здравоохранения</a:t>
            </a:r>
            <a:b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- внутренних документов (с разработкой Регламента документооборота и форм документов)</a:t>
            </a:r>
          </a:p>
          <a:p>
            <a:pPr lvl="0">
              <a:buNone/>
            </a:pPr>
            <a:r>
              <a:rPr lang="ru-RU" sz="3700" dirty="0" smtClean="0"/>
              <a:t> </a:t>
            </a:r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Экономическая составляющая: </a:t>
            </a:r>
          </a:p>
          <a:p>
            <a:pPr lvl="0"/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Разработка и апробация комплексных программ обслуживания</a:t>
            </a:r>
          </a:p>
          <a:p>
            <a:pPr lvl="0"/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Планирование расходной и доходной части организации</a:t>
            </a:r>
          </a:p>
          <a:p>
            <a:pPr lvl="0"/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Механизмы компенсации и субсидирования медицинской деятельности</a:t>
            </a:r>
          </a:p>
          <a:p>
            <a:pPr lvl="0"/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Страхование  ответственности врача</a:t>
            </a:r>
          </a:p>
          <a:p>
            <a:pPr lvl="0"/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Страхование пациента  при возникновении объективных медицинских рисков (отклонение реакции организма от нормального/известного  реагирования). Разработка  концепции.  Анализ практики, законодательства. </a:t>
            </a:r>
          </a:p>
          <a:p>
            <a:pPr lvl="0"/>
            <a:r>
              <a:rPr lang="ru-RU" sz="3700" dirty="0" smtClean="0">
                <a:solidFill>
                  <a:schemeClr val="accent6">
                    <a:lumMod val="50000"/>
                  </a:schemeClr>
                </a:solidFill>
              </a:rPr>
              <a:t>Расчёт экономической эффективности учреждения.  Экономические циклы организации. Анализ, корректировка, планирование будущих периодов.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28736"/>
            <a:ext cx="7406640" cy="5000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(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Репутационные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аспекты)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28728" y="2000240"/>
            <a:ext cx="721523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Большая часть собственников медицинского бизнеса строят бизнес на принципах бизнеса продаж, которые категорически не подходят для медицинского бизнеса. 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«Едином квалификационном справочнике должностей руководителей, специалистов и служащих» подобная должность отсутствует. В профессиональных стандартах так же подобная должность отсутствует. 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Компетенции, которые необходимы специалисту в области медицинского бизнеса: стратегическое планирование и моделирование систем и процессов, управление процессами, экономическое планирование, учёт рисков, анализ рынка услуг, маркетинг рекламная деятельность,  знания в области  права, в том числе медицинского права, лицензионных требований,  бухгалтерского  учёта, логистики,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конфликтологии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 знание основ оказания медицинской помощи,  организации и охраны труда,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соут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 правил пожарной безопасности, санитарных норм, кадрового делопроизводства и управления персоналом и пр.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Предложение: разработка и утверждение нового профессионального стандарта: «Менеджер медицинского бизнеса» или «Менеджер в здравоохранении»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РИСКИ   ЧАСТНОГО МЕДИЦИНСКОГО   БИЗНЕСА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ru-RU" sz="1400" dirty="0" smtClean="0"/>
              <a:t>    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Выбор методов и качество оказания медицинской помощи в частном бизнесе в отличие от госсектора,  не регламентирован законодательно, что приводит к рискам как для пациентов, так и медицинской организации и частному здравоохранению в целом</a:t>
            </a:r>
            <a:endParaRPr lang="ru-RU" sz="1400" i="1" dirty="0" smtClean="0"/>
          </a:p>
          <a:p>
            <a:pPr lvl="0" algn="just">
              <a:buNone/>
            </a:pPr>
            <a:r>
              <a:rPr lang="ru-RU" sz="1400" i="1" dirty="0" smtClean="0"/>
              <a:t>323-ФЗ, Ст.80:</a:t>
            </a:r>
          </a:p>
          <a:p>
            <a:pPr algn="just">
              <a:buNone/>
            </a:pPr>
            <a:r>
              <a:rPr lang="ru-RU" sz="1400" dirty="0" smtClean="0"/>
              <a:t>«7. </a:t>
            </a:r>
            <a:r>
              <a:rPr lang="ru-RU" sz="1400" u="sng" dirty="0" smtClean="0"/>
              <a:t>Программа государственных гарантий </a:t>
            </a:r>
            <a:r>
              <a:rPr lang="ru-RU" sz="1400" dirty="0" smtClean="0"/>
              <a:t>бесплатного оказания гражданам медицинской помощи формируется с учетом порядков оказания медицинской помощи и </a:t>
            </a:r>
            <a:r>
              <a:rPr lang="ru-RU" sz="1400" u="sng" dirty="0" smtClean="0"/>
              <a:t>на основе стандартов медицинской помощи</a:t>
            </a:r>
            <a:r>
              <a:rPr lang="ru-RU" sz="1400" dirty="0" smtClean="0"/>
              <a:t>, а также с учетом особенностей половозрастного состава населения, уровня и структуры заболеваемости населения Российской Федерации, основанных на данных медицинской статистики.»</a:t>
            </a:r>
          </a:p>
          <a:p>
            <a:pPr lvl="0" algn="just">
              <a:buNone/>
            </a:pPr>
            <a:r>
              <a:rPr lang="ru-RU" sz="1400" dirty="0" smtClean="0"/>
              <a:t>323-ФЗ, Ст.84:</a:t>
            </a:r>
          </a:p>
          <a:p>
            <a:pPr marL="425196" indent="-342900" algn="just">
              <a:buNone/>
            </a:pPr>
            <a:r>
              <a:rPr lang="ru-RU" sz="1400" dirty="0" smtClean="0"/>
              <a:t>«1. Граждане имеют право на получение платных медицинских услуг, предоставляемых </a:t>
            </a:r>
            <a:r>
              <a:rPr lang="ru-RU" sz="1400" u="sng" dirty="0" smtClean="0"/>
              <a:t>по их желанию</a:t>
            </a:r>
            <a:r>
              <a:rPr lang="ru-RU" sz="1400" dirty="0" smtClean="0"/>
              <a:t> при оказании медицинской помощи, и платных немедицинских услуг (бытовых, сервисных, транспортных и иных услуг), предоставляемых дополнительно при оказании медицинской помощи.</a:t>
            </a:r>
          </a:p>
          <a:p>
            <a:pPr marL="425196" indent="-342900" algn="just">
              <a:buNone/>
            </a:pPr>
            <a:r>
              <a:rPr lang="ru-RU" sz="1400" dirty="0" smtClean="0"/>
              <a:t>3. При оказании платных медицинских услуг должны соблюдаться </a:t>
            </a:r>
            <a:r>
              <a:rPr lang="ru-RU" sz="1400" u="sng" dirty="0" smtClean="0"/>
              <a:t>порядки</a:t>
            </a:r>
            <a:r>
              <a:rPr lang="ru-RU" sz="1400" dirty="0" smtClean="0"/>
              <a:t> оказания медицинской помощи.</a:t>
            </a:r>
          </a:p>
          <a:p>
            <a:pPr algn="just">
              <a:buNone/>
            </a:pPr>
            <a:r>
              <a:rPr lang="ru-RU" sz="1400" dirty="0" smtClean="0"/>
              <a:t>4. Платные медицинские услуги </a:t>
            </a:r>
            <a:r>
              <a:rPr lang="ru-RU" sz="1400" u="sng" dirty="0" smtClean="0"/>
              <a:t>могут оказываться </a:t>
            </a:r>
            <a:r>
              <a:rPr lang="ru-RU" sz="1400" dirty="0" smtClean="0"/>
              <a:t>в полном объеме стандарта медицинской помощи </a:t>
            </a:r>
            <a:r>
              <a:rPr lang="ru-RU" sz="1400" u="sng" dirty="0" smtClean="0"/>
              <a:t>либо по просьбе пациента </a:t>
            </a:r>
            <a:r>
              <a:rPr lang="ru-RU" sz="1400" dirty="0" smtClean="0"/>
              <a:t>в виде осуществления </a:t>
            </a:r>
            <a:r>
              <a:rPr lang="ru-RU" sz="1400" u="sng" dirty="0" smtClean="0"/>
              <a:t>отдельных консультаций или медицинских вмешательств</a:t>
            </a:r>
            <a:r>
              <a:rPr lang="ru-RU" sz="1400" dirty="0" smtClean="0"/>
              <a:t>, в том числе </a:t>
            </a:r>
            <a:r>
              <a:rPr lang="ru-RU" sz="1400" u="sng" dirty="0" smtClean="0"/>
              <a:t>в объеме, превышающем объем выполняемого стандарта медицинской помощи</a:t>
            </a:r>
            <a:r>
              <a:rPr lang="ru-RU" sz="1400" dirty="0" smtClean="0"/>
              <a:t>»</a:t>
            </a:r>
          </a:p>
          <a:p>
            <a:pPr algn="just">
              <a:buNone/>
            </a:pPr>
            <a:r>
              <a:rPr lang="ru-RU" sz="1400" b="1" i="1" dirty="0" smtClean="0"/>
              <a:t>Предложение: Законодательное определение и регламентация оказания медицинских услуг вне Стандартов медицинской помощи как методов, прошедших клинические испытания, апробацию и имеющих строгое научное подтверждение безопасности и эффективности</a:t>
            </a:r>
          </a:p>
          <a:p>
            <a:pPr lvl="0" algn="ctr"/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1106</TotalTime>
  <Words>2380</Words>
  <Application>Microsoft Office PowerPoint</Application>
  <PresentationFormat>Экран (4:3)</PresentationFormat>
  <Paragraphs>231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РИСКИ   ЧАСТНОГО МЕДИЦИНСКОГО   БИЗНЕСА</vt:lpstr>
      <vt:lpstr>ФОНД «ТРИОНИКС»</vt:lpstr>
      <vt:lpstr>ТЕМАТИКА МОДУЛЬНЫХ ЗАНЯТИЙ ДЛЯ ТОП-МЕНЕДЖЕРОВ И СПЕЦИАЛИСТОВ ЧАСТНОГО МЕДИЦИНСКОГО БИЗНЕСА:</vt:lpstr>
      <vt:lpstr>ТЕМАТИКА МОДУЛЬНЫХ ЗАНЯТИЙ ДЛЯ ТОП-МЕНЕДЖЕРОВ И СПЕЦИАЛИСТОВ ЧАСТНОГО МЕДИЦИНСКОГО БИЗНЕСА:</vt:lpstr>
      <vt:lpstr>ТЕМАТИКА МОДУЛЬНЫХ ЗАНЯТИЙ ДЛЯ ТОП-МЕНЕДЖЕРОВ И СПЕЦИАЛИСТОВ ЧАСТНОГО МЕДИЦИНСКОГО БИЗНЕСА:</vt:lpstr>
      <vt:lpstr>ТЕМАТИКА МОДУЛЬНЫХ ЗАНЯТИЙ ДЛЯ ТОП-МЕНЕДЖЕРОВ И СПЕЦИАЛИСТОВ ЧАСТНОГО МЕДИЦИНСКОГО БИЗНЕСА:</vt:lpstr>
      <vt:lpstr>ТЕМАТИКА МОДУЛЬНЫХ ЗАНЯТИЙ ДЛЯ ТОП-МЕНЕДЖЕРОВ И СПЕЦИАЛИСТОВ ЧАСТНОГО МЕДИЦИНСКОГО БИЗНЕСА:</vt:lpstr>
      <vt:lpstr>РИСКИ   ЧАСТНОГО МЕДИЦИНСКОГО   БИЗНЕСА</vt:lpstr>
      <vt:lpstr>РИСКИ   ЧАСТНОГО МЕДИЦИНСКОГО   БИЗНЕСА</vt:lpstr>
      <vt:lpstr>РИСКИ   ЧАСТНОГО МЕДИЦИНСКОГО   БИЗНЕСА</vt:lpstr>
      <vt:lpstr>РИСКИ   ЧАСТНОГО МЕДИЦИНСКОГО   БИЗНЕСА</vt:lpstr>
      <vt:lpstr>РИСКИ   ЧАСТНОГО МЕДИЦИНСКОГО   БИЗНЕСА</vt:lpstr>
      <vt:lpstr>РИСКИ   ЧАСТНОГО МЕДИЦИНСКОГО   БИЗНЕСА</vt:lpstr>
      <vt:lpstr>РИСКИ   ЧАСТНОГО МЕДИЦИНСКОГО   БИЗНЕСА</vt:lpstr>
      <vt:lpstr>РИСКИ   ЧАСТНОГО МЕДИЦИНСКОГО   БИЗНЕСА</vt:lpstr>
      <vt:lpstr>Слайд 16</vt:lpstr>
      <vt:lpstr>РИСКИ   ЧАСТНОГО МЕДИЦИНСКОГО   БИЗНЕСА</vt:lpstr>
      <vt:lpstr>РИСКИ   ЧАСТНОГО МЕДИЦИНСКОГО   БИЗНЕСА</vt:lpstr>
      <vt:lpstr>РИСКИ   ЧАСТНОГО МЕДИЦИНСКОГО   БИЗНЕСА</vt:lpstr>
      <vt:lpstr>«Постулаты» современного понимания медицинской помощи:</vt:lpstr>
      <vt:lpstr>«Постулаты» современного понимания медицинской помощи:</vt:lpstr>
      <vt:lpstr>Спасибо за то, что Курской области  НЕТ 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РИСКИ   ЧАСТНОГО МЕДИЦИНСКОГО   БИЗНЕСА</dc:title>
  <dc:creator>user</dc:creator>
  <cp:lastModifiedBy>user</cp:lastModifiedBy>
  <cp:revision>140</cp:revision>
  <dcterms:created xsi:type="dcterms:W3CDTF">2019-01-12T14:49:54Z</dcterms:created>
  <dcterms:modified xsi:type="dcterms:W3CDTF">2019-01-31T19:19:34Z</dcterms:modified>
</cp:coreProperties>
</file>